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2"/>
  </p:notesMasterIdLst>
  <p:handoutMasterIdLst>
    <p:handoutMasterId r:id="rId33"/>
  </p:handoutMasterIdLst>
  <p:sldIdLst>
    <p:sldId id="396" r:id="rId6"/>
    <p:sldId id="456" r:id="rId7"/>
    <p:sldId id="475" r:id="rId8"/>
    <p:sldId id="493" r:id="rId9"/>
    <p:sldId id="492" r:id="rId10"/>
    <p:sldId id="505" r:id="rId11"/>
    <p:sldId id="483" r:id="rId12"/>
    <p:sldId id="494" r:id="rId13"/>
    <p:sldId id="495" r:id="rId14"/>
    <p:sldId id="482" r:id="rId15"/>
    <p:sldId id="484" r:id="rId16"/>
    <p:sldId id="488" r:id="rId17"/>
    <p:sldId id="496" r:id="rId18"/>
    <p:sldId id="498" r:id="rId19"/>
    <p:sldId id="506" r:id="rId20"/>
    <p:sldId id="500" r:id="rId21"/>
    <p:sldId id="499" r:id="rId22"/>
    <p:sldId id="485" r:id="rId23"/>
    <p:sldId id="507" r:id="rId24"/>
    <p:sldId id="490" r:id="rId25"/>
    <p:sldId id="407" r:id="rId26"/>
    <p:sldId id="458" r:id="rId27"/>
    <p:sldId id="408" r:id="rId28"/>
    <p:sldId id="503" r:id="rId29"/>
    <p:sldId id="504" r:id="rId30"/>
    <p:sldId id="4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ubitz, Holly (MDH)" initials="GH(" lastIdx="7" clrIdx="0">
    <p:extLst>
      <p:ext uri="{19B8F6BF-5375-455C-9EA6-DF929625EA0E}">
        <p15:presenceInfo xmlns:p15="http://schemas.microsoft.com/office/powerpoint/2012/main" userId="S-1-5-21-1314793539-288207475-437156019-28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000000"/>
    <a:srgbClr val="003865"/>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442" autoAdjust="0"/>
  </p:normalViewPr>
  <p:slideViewPr>
    <p:cSldViewPr snapToGrid="0">
      <p:cViewPr varScale="1">
        <p:scale>
          <a:sx n="53" d="100"/>
          <a:sy n="53" d="100"/>
        </p:scale>
        <p:origin x="1838" y="58"/>
      </p:cViewPr>
      <p:guideLst/>
    </p:cSldViewPr>
  </p:slideViewPr>
  <p:outlineViewPr>
    <p:cViewPr>
      <p:scale>
        <a:sx n="33" d="100"/>
        <a:sy n="33" d="100"/>
      </p:scale>
      <p:origin x="0" y="-20280"/>
    </p:cViewPr>
  </p:outlineViewPr>
  <p:notesTextViewPr>
    <p:cViewPr>
      <p:scale>
        <a:sx n="1" d="1"/>
        <a:sy n="1" d="1"/>
      </p:scale>
      <p:origin x="0" y="0"/>
    </p:cViewPr>
  </p:notesTextViewPr>
  <p:sorterViewPr>
    <p:cViewPr varScale="1">
      <p:scale>
        <a:sx n="100" d="100"/>
        <a:sy n="100" d="100"/>
      </p:scale>
      <p:origin x="0" y="-9894"/>
    </p:cViewPr>
  </p:sorterViewPr>
  <p:notesViewPr>
    <p:cSldViewPr snapToGrid="0">
      <p:cViewPr>
        <p:scale>
          <a:sx n="141" d="100"/>
          <a:sy n="141" d="100"/>
        </p:scale>
        <p:origin x="1517" y="-107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9T07:52:17.068" idx="4">
    <p:pos x="10" y="10"/>
    <p:text>Can we use these? We might want to check with Pete.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1/7/2022</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good examples of</a:t>
            </a:r>
            <a:r>
              <a:rPr lang="en-US" baseline="0" dirty="0"/>
              <a:t> ways to communicate the tone of your program. </a:t>
            </a:r>
          </a:p>
          <a:p>
            <a:endParaRPr lang="en-US" baseline="0" dirty="0"/>
          </a:p>
          <a:p>
            <a:r>
              <a:rPr lang="en-US" baseline="0" dirty="0"/>
              <a:t>Take time to jot down some of these ideas if they feel important for your organization.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01742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79788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a:t>
            </a:r>
            <a:r>
              <a:rPr lang="en-US" baseline="0" dirty="0"/>
              <a:t> after talking with leadership, the wellness program manager realized that the three statements in the middle were vital to program success – equity, affordability and medically sound! </a:t>
            </a:r>
          </a:p>
          <a:p>
            <a:endParaRPr lang="en-US" baseline="0" dirty="0"/>
          </a:p>
          <a:p>
            <a:r>
              <a:rPr lang="en-US" baseline="0" dirty="0"/>
              <a:t>What are the factors in your work culture that would ensure your program success?</a:t>
            </a:r>
          </a:p>
          <a:p>
            <a:endParaRPr lang="en-US" baseline="0" dirty="0"/>
          </a:p>
          <a:p>
            <a:r>
              <a:rPr lang="en-US" baseline="0" dirty="0"/>
              <a:t>(discussion)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30216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a:t>
            </a:r>
            <a:r>
              <a:rPr lang="en-US" baseline="0" dirty="0"/>
              <a:t> example of creating a brand that communicates the importance of wellness to their employees.</a:t>
            </a:r>
          </a:p>
          <a:p>
            <a:endParaRPr lang="en-US" baseline="0" dirty="0"/>
          </a:p>
          <a:p>
            <a:r>
              <a:rPr lang="en-US" baseline="0" dirty="0"/>
              <a:t>Please notes that  there’s a d</a:t>
            </a:r>
            <a:r>
              <a:rPr lang="en-US" dirty="0"/>
              <a:t>ifference between a mission statement and a branding statement.  A mission statement expresses the organization’s goals and passions but a branding statement is what that organization will </a:t>
            </a:r>
            <a:r>
              <a:rPr lang="en-US" b="1" dirty="0"/>
              <a:t>do personally FOR YOU.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86609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power of logos and what they convey to audiences. Let’s look at some of these examples and talk about our perceptions of what that company is known for. </a:t>
            </a:r>
          </a:p>
          <a:p>
            <a:endParaRPr lang="en-US" dirty="0"/>
          </a:p>
          <a:p>
            <a:r>
              <a:rPr lang="en-US" dirty="0"/>
              <a:t>These are all very common logos – what do they</a:t>
            </a:r>
            <a:r>
              <a:rPr lang="en-US" baseline="0" dirty="0"/>
              <a:t> stand for to you? (ask your group)</a:t>
            </a:r>
          </a:p>
          <a:p>
            <a:endParaRPr lang="en-US" baseline="0" dirty="0"/>
          </a:p>
          <a:p>
            <a:r>
              <a:rPr lang="en-US" baseline="0" dirty="0"/>
              <a:t>Apple – technology, high value</a:t>
            </a:r>
          </a:p>
          <a:p>
            <a:endParaRPr lang="en-US" baseline="0" dirty="0"/>
          </a:p>
          <a:p>
            <a:r>
              <a:rPr lang="en-US" baseline="0" dirty="0"/>
              <a:t>McDonalds – the same quality and taste anywhere you order it. And a good value, too.</a:t>
            </a:r>
          </a:p>
          <a:p>
            <a:endParaRPr lang="en-US" baseline="0" dirty="0"/>
          </a:p>
          <a:p>
            <a:r>
              <a:rPr lang="en-US" baseline="0" dirty="0"/>
              <a:t>Target – trendy goods at a good value</a:t>
            </a:r>
          </a:p>
          <a:p>
            <a:endParaRPr lang="en-US" baseline="0" dirty="0"/>
          </a:p>
          <a:p>
            <a:r>
              <a:rPr lang="en-US" baseline="0" dirty="0"/>
              <a:t>Nike – “Just Do It”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35971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64716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with your group – divide up and talk through or do it in the larger group.</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01568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tactics- starting to become dated but they might work best depending on your employee demographic</a:t>
            </a:r>
          </a:p>
          <a:p>
            <a:endParaRPr lang="en-US" dirty="0"/>
          </a:p>
          <a:p>
            <a:r>
              <a:rPr lang="en-US" dirty="0"/>
              <a:t>E-Tactics- Can be time-consuming; gold standard for Facebook posts are 1 post/day and Twitter posts are 3 tweets/day to keep your audience engaged</a:t>
            </a:r>
          </a:p>
          <a:p>
            <a:endParaRPr lang="en-US" dirty="0"/>
          </a:p>
          <a:p>
            <a:r>
              <a:rPr lang="en-US" dirty="0"/>
              <a:t>Research has shown that in-person tactics continue to be the best way to effectively communicate </a:t>
            </a:r>
          </a:p>
          <a:p>
            <a:endParaRPr lang="en-US" dirty="0"/>
          </a:p>
          <a:p>
            <a:r>
              <a:rPr lang="en-US" dirty="0"/>
              <a:t>Determine the amount of time dedicated to employee wellness BEFORE making decisions on which mixture of tactics your team chooses to use.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77901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brand</a:t>
            </a:r>
            <a:r>
              <a:rPr lang="en-US" baseline="0" dirty="0"/>
              <a:t> and know your audience’s needs, it’s time to work on the tactics, or communication methods that you will use. </a:t>
            </a:r>
          </a:p>
          <a:p>
            <a:endParaRPr lang="en-US" baseline="0" dirty="0"/>
          </a:p>
          <a:p>
            <a:r>
              <a:rPr lang="en-US" baseline="0" dirty="0"/>
              <a:t>There are many ways to promote changes in policies or environmental changes in your organization, such as a breastfeeding room or bike racks. </a:t>
            </a:r>
          </a:p>
          <a:p>
            <a:endParaRPr lang="en-US" baseline="0" dirty="0"/>
          </a:p>
          <a:p>
            <a:r>
              <a:rPr lang="en-US" baseline="0" dirty="0"/>
              <a:t>Here are some examples to start to think about – What are the most effective ways to communicate with your employees?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59086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brand</a:t>
            </a:r>
            <a:r>
              <a:rPr lang="en-US" baseline="0" dirty="0"/>
              <a:t> and know your audience’s needs, it’s time to work on the tactics, or communication methods that you will use. </a:t>
            </a:r>
          </a:p>
          <a:p>
            <a:endParaRPr lang="en-US" baseline="0" dirty="0"/>
          </a:p>
          <a:p>
            <a:r>
              <a:rPr lang="en-US" baseline="0" dirty="0"/>
              <a:t>There are many ways to promote changes in policies or environmental changes in your organization, such as a breastfeeding room or bike racks. </a:t>
            </a:r>
          </a:p>
          <a:p>
            <a:endParaRPr lang="en-US" baseline="0" dirty="0"/>
          </a:p>
          <a:p>
            <a:r>
              <a:rPr lang="en-US" baseline="0" dirty="0"/>
              <a:t>Here are some examples to start to think about – What are the most effective ways to communicate with your employees?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06158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4197331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people don’t read much. Are there ways to use objects to get people</a:t>
            </a:r>
            <a:r>
              <a:rPr lang="en-US" baseline="0" dirty="0"/>
              <a:t> thinking about health? </a:t>
            </a:r>
          </a:p>
          <a:p>
            <a:endParaRPr lang="en-US" baseline="0" dirty="0"/>
          </a:p>
          <a:p>
            <a:r>
              <a:rPr lang="en-US" baseline="0" dirty="0"/>
              <a:t>For example – put a lunch box in the break room with healthy items in it. Have a sign that says “open me” on it and then label the objects with minimal words to show why they are healthier choices.</a:t>
            </a:r>
          </a:p>
          <a:p>
            <a:endParaRPr lang="en-US" baseline="0" dirty="0"/>
          </a:p>
          <a:p>
            <a:r>
              <a:rPr lang="en-US" baseline="0" dirty="0"/>
              <a:t>Or bring in a bike and place it in the employee entrance. Place a sign on it that says “Ride on May 15, National Bike to Work” Day. Follow up with information in the employees newsletter with details. </a:t>
            </a:r>
          </a:p>
          <a:p>
            <a:endParaRPr lang="en-US" baseline="0" dirty="0"/>
          </a:p>
          <a:p>
            <a:r>
              <a:rPr lang="en-US" baseline="0" dirty="0"/>
              <a:t>What are other ways that you can encourage people to learn more about a PSE change in your workplace?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605264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shift gears and talk about</a:t>
            </a:r>
            <a:r>
              <a:rPr lang="en-US" baseline="0" dirty="0"/>
              <a:t> two ways to think about promoting your wellness efforts:</a:t>
            </a:r>
          </a:p>
          <a:p>
            <a:endParaRPr lang="en-US" baseline="0" dirty="0"/>
          </a:p>
          <a:p>
            <a:r>
              <a:rPr lang="en-US" baseline="0" dirty="0"/>
              <a:t>Ongoing promotion that communicates values, resources and key messages and</a:t>
            </a:r>
          </a:p>
          <a:p>
            <a:endParaRPr lang="en-US" baseline="0" dirty="0"/>
          </a:p>
          <a:p>
            <a:r>
              <a:rPr lang="en-US" baseline="0" dirty="0"/>
              <a:t>Event specific communications that tell details about a specific event or activity.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4157775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two methods with</a:t>
            </a:r>
            <a:r>
              <a:rPr lang="en-US" baseline="0" dirty="0"/>
              <a:t> a bit more information about each. </a:t>
            </a:r>
          </a:p>
          <a:p>
            <a:r>
              <a:rPr lang="en-US" baseline="0" dirty="0"/>
              <a:t>(Read through each column)</a:t>
            </a:r>
          </a:p>
          <a:p>
            <a:endParaRPr lang="en-US" baseline="0" dirty="0"/>
          </a:p>
          <a:p>
            <a:r>
              <a:rPr lang="en-US" baseline="0" dirty="0"/>
              <a:t>As we do our communications plan, let’s think about how each of these fit into your planning.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9948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shift a bit and create a communications plan to help you get started. </a:t>
            </a:r>
          </a:p>
          <a:p>
            <a:endParaRPr lang="en-US" dirty="0"/>
          </a:p>
          <a:p>
            <a:r>
              <a:rPr lang="en-US" dirty="0"/>
              <a:t>(the </a:t>
            </a:r>
            <a:r>
              <a:rPr lang="en-US" dirty="0" err="1"/>
              <a:t>ppt</a:t>
            </a:r>
            <a:r>
              <a:rPr lang="en-US" dirty="0"/>
              <a:t> on goalsetting works well after</a:t>
            </a:r>
            <a:r>
              <a:rPr lang="en-US" baseline="0" dirty="0"/>
              <a:t> this </a:t>
            </a:r>
            <a:r>
              <a:rPr lang="en-US" baseline="0" dirty="0" err="1"/>
              <a:t>ppt</a:t>
            </a:r>
            <a:r>
              <a:rPr lang="en-US" baseline="0" dirty="0"/>
              <a:t> – refer to that, too)</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12796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communications plan template.</a:t>
            </a:r>
            <a:r>
              <a:rPr lang="en-US" baseline="0" dirty="0"/>
              <a:t> Using the information you filled out on this first side (audience, brand, values, etc.) your goal is to connect it to actual communications in a timely way. </a:t>
            </a:r>
          </a:p>
          <a:p>
            <a:endParaRPr lang="en-US" baseline="0" dirty="0"/>
          </a:p>
          <a:p>
            <a:r>
              <a:rPr lang="en-US" baseline="0" dirty="0"/>
              <a:t>First, let’s review the example for ongoing communications. These are activities to keep the program alive and help employees stay aware of it. The examples are only that – examples. Think about the ways you can use the tools in your organization to keep the program alive.</a:t>
            </a:r>
          </a:p>
          <a:p>
            <a:endParaRPr lang="en-US" baseline="0" dirty="0"/>
          </a:p>
          <a:p>
            <a:r>
              <a:rPr lang="en-US" baseline="0" dirty="0"/>
              <a:t>Second, once you know what strategies you are going to work on with SHIP, you can create a plan to roll that out to your employees. Remember, they want to know who, what, when, and where. The example listed gives info about how to roll communicate a monthly farmer coming to the workplace to sell fresh fruits and veggies. </a:t>
            </a:r>
          </a:p>
          <a:p>
            <a:endParaRPr lang="en-US" baseline="0" dirty="0"/>
          </a:p>
          <a:p>
            <a:r>
              <a:rPr lang="en-US" baseline="0" dirty="0"/>
              <a:t>Work with your committee, if you have one, to complete this. </a:t>
            </a:r>
          </a:p>
          <a:p>
            <a:endParaRPr lang="en-US" baseline="0" dirty="0"/>
          </a:p>
          <a:p>
            <a:r>
              <a:rPr lang="en-US" baseline="0" dirty="0"/>
              <a:t>You can add more detail to this document for a stronger plan. You might consider who is going to do this, what points should be communicated, and actual due dates. Make this tool work for you.</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12737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goals can you set for your communications efforts? Think about what has worked well for other programs in your organization…</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67632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a:t>
            </a:r>
            <a:r>
              <a:rPr lang="en-US" baseline="0" dirty="0"/>
              <a:t> observed how information is communicated in your organization? What have you observed?</a:t>
            </a:r>
          </a:p>
          <a:p>
            <a:r>
              <a:rPr lang="en-US" baseline="0" dirty="0"/>
              <a:t>(discussion)</a:t>
            </a:r>
          </a:p>
          <a:p>
            <a:endParaRPr lang="en-US" baseline="0" dirty="0"/>
          </a:p>
          <a:p>
            <a:endParaRPr lang="en-US" baseline="0" dirty="0"/>
          </a:p>
          <a:p>
            <a:pPr marL="0" indent="0">
              <a:buNone/>
            </a:pPr>
            <a:r>
              <a:rPr lang="en-US" dirty="0"/>
              <a:t>Look to past successful events in your organization:</a:t>
            </a:r>
          </a:p>
          <a:p>
            <a:pPr marL="457200" lvl="1" indent="0">
              <a:buNone/>
            </a:pPr>
            <a:r>
              <a:rPr lang="en-US" dirty="0"/>
              <a:t>What events were most successful?</a:t>
            </a:r>
          </a:p>
          <a:p>
            <a:pPr marL="457200" lvl="1" indent="0">
              <a:buNone/>
            </a:pPr>
            <a:r>
              <a:rPr lang="en-US" dirty="0"/>
              <a:t>How did they communicate?</a:t>
            </a:r>
          </a:p>
          <a:p>
            <a:pPr marL="457200" lvl="1" indent="0">
              <a:buNone/>
            </a:pPr>
            <a:r>
              <a:rPr lang="en-US" dirty="0"/>
              <a:t>Can you use these methods for your wellness program?</a:t>
            </a:r>
          </a:p>
          <a:p>
            <a:endParaRPr lang="en-US" baseline="0" dirty="0"/>
          </a:p>
          <a:p>
            <a:endParaRPr lang="en-US" baseline="0" dirty="0"/>
          </a:p>
          <a:p>
            <a:r>
              <a:rPr lang="en-US" baseline="0" dirty="0"/>
              <a:t>We are going to go deeper to learn how to create a communications plan today.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759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Communicating your program is absolutely vital to its success. And communication is a two-way street! By spending some time up front, you can create a communications plan that helps your employees understand what is happening in the program, and elicit support and participation in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with a good plan, you should also be able to get feedback so that you can learn what is working and doesn’t work in order to make changes in your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r>
              <a:rPr lang="en-US" dirty="0"/>
              <a:t>Today we will go over the</a:t>
            </a:r>
            <a:r>
              <a:rPr lang="en-US" baseline="0" dirty="0"/>
              <a:t> elements of making a communication plan for your wellness program. We’ll discuss how create your brand,, study your audience, and then create tactics, or a plan to get going! </a:t>
            </a:r>
          </a:p>
          <a:p>
            <a:endParaRPr lang="en-US" baseline="0" dirty="0"/>
          </a:p>
          <a:p>
            <a:endParaRPr lang="en-US" baseline="0" dirty="0"/>
          </a:p>
          <a:p>
            <a:r>
              <a:rPr lang="en-US" sz="1800" b="1" baseline="0" dirty="0"/>
              <a:t>USE THE HANDOUT THAT CORRESPONDS WITH THIS COMMUNICATIONS PPT TO COMPLETE INFORMATION AS YOU TAKE YOUR EMPLOYERS THROUGH THIS PRESENTATION</a:t>
            </a:r>
            <a:endParaRPr lang="en-US" sz="1800" b="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61443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studying how to communicate with your employees, it can help you focus on the program goals, and help you understand why employees would want to participate.</a:t>
            </a:r>
          </a:p>
          <a:p>
            <a:endParaRPr lang="en-US" baseline="0" dirty="0"/>
          </a:p>
          <a:p>
            <a:r>
              <a:rPr lang="en-US" baseline="0" dirty="0"/>
              <a:t>The second reason for a plan is that it will provide a strong structure to help you communicate clearly to employees.</a:t>
            </a:r>
          </a:p>
          <a:p>
            <a:endParaRPr lang="en-US" baseline="0" dirty="0"/>
          </a:p>
          <a:p>
            <a:r>
              <a:rPr lang="en-US" baseline="0" dirty="0"/>
              <a:t>A communications plan also includes methods to communicate to leadership, which is an important aspect of garnering support for your program.</a:t>
            </a:r>
          </a:p>
          <a:p>
            <a:endParaRPr lang="en-US" baseline="0" dirty="0"/>
          </a:p>
          <a:p>
            <a:r>
              <a:rPr lang="en-US" baseline="0" dirty="0"/>
              <a:t>And by reviewing methods to communicate with employees, it allows you and your wellness team to determine the best ways to communicate to employees.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94472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a:t>
            </a:r>
            <a:r>
              <a:rPr lang="en-US" baseline="0" dirty="0"/>
              <a:t> to do is to spend some time looking at your co-workers. If you are an HR person, you may know the answers to many of these questions. If not, talk to HR to learn more.</a:t>
            </a:r>
          </a:p>
          <a:p>
            <a:endParaRPr lang="en-US" baseline="0" dirty="0"/>
          </a:p>
          <a:p>
            <a:r>
              <a:rPr lang="en-US" baseline="0" dirty="0"/>
              <a:t>Here’s why each of these demographic questions are important:</a:t>
            </a:r>
          </a:p>
          <a:p>
            <a:endParaRPr lang="en-US" baseline="0" dirty="0"/>
          </a:p>
          <a:p>
            <a:r>
              <a:rPr lang="en-US" baseline="0" dirty="0"/>
              <a:t>Rural/suburban/urban – why do your employees live where they live? Does it impact their values and choices, such living in a small town means less drive time and more time at home? Do they feel connected to an identity of a community?</a:t>
            </a:r>
          </a:p>
          <a:p>
            <a:endParaRPr lang="en-US" baseline="0" dirty="0"/>
          </a:p>
          <a:p>
            <a:r>
              <a:rPr lang="en-US" baseline="0" dirty="0"/>
              <a:t>Types of jobs – will impact how you can communicate with them. Do they log into a computer and have a work email? Do they view a company intra net site? Do they work in the field and have little or no connection with the home office?</a:t>
            </a:r>
          </a:p>
          <a:p>
            <a:endParaRPr lang="en-US" baseline="0" dirty="0"/>
          </a:p>
          <a:p>
            <a:r>
              <a:rPr lang="en-US" baseline="0" dirty="0"/>
              <a:t>Age and Gender  – Life stages determine messaging. Are they parenting and appeals can be made to those issues? Are they looking toward retirement and seek information that will help them move in that direction? Women tend to be the health care decision makers in the family – how do you make messaging work for you with that in mind?</a:t>
            </a:r>
          </a:p>
          <a:p>
            <a:endParaRPr lang="en-US" baseline="0" dirty="0"/>
          </a:p>
          <a:p>
            <a:r>
              <a:rPr lang="en-US" baseline="0" dirty="0"/>
              <a:t>Values – young families? Recycling? Volunteerism? What values seem to touch your work environment?</a:t>
            </a:r>
          </a:p>
          <a:p>
            <a:endParaRPr lang="en-US" baseline="0" dirty="0"/>
          </a:p>
          <a:p>
            <a:r>
              <a:rPr lang="en-US" baseline="0" dirty="0"/>
              <a:t>Cultural or Language differences – do you need to translate materials? Do employees understand certain cultural differences? For example, some recent immigrant cultures did not have potable water in their home countries, and don’t drink water from the tap. So to add a water bottle filling station might be not be successful unless you communicate that it’s filtered and chilled water.</a:t>
            </a:r>
          </a:p>
          <a:p>
            <a:endParaRPr lang="en-US" baseline="0" dirty="0"/>
          </a:p>
          <a:p>
            <a:r>
              <a:rPr lang="en-US" baseline="0" dirty="0"/>
              <a:t>Multiple shifts and locations mean different tactics or communication methods are used. We’ll talk about these in a bit.</a:t>
            </a:r>
          </a:p>
          <a:p>
            <a:endParaRPr lang="en-US" baseline="0" dirty="0"/>
          </a:p>
          <a:p>
            <a:r>
              <a:rPr lang="en-US" baseline="0" dirty="0"/>
              <a:t>Take all of these in mind when you think about what brand would resonate with your employees.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38411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better knowing your employees,</a:t>
            </a:r>
            <a:r>
              <a:rPr lang="en-US" baseline="0" dirty="0"/>
              <a:t> this information can help create better ways to reach your employees and their interests.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53139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brand is like a definition – when someone says “</a:t>
            </a:r>
            <a:r>
              <a:rPr lang="en-US" dirty="0" err="1"/>
              <a:t>Jello</a:t>
            </a:r>
            <a:r>
              <a:rPr lang="en-US" dirty="0"/>
              <a:t>”, we think of a gelatin</a:t>
            </a:r>
            <a:r>
              <a:rPr lang="en-US" baseline="0" dirty="0"/>
              <a:t> product, with commercials that are fun and silly, and may make you think of potlucks, your </a:t>
            </a:r>
            <a:r>
              <a:rPr lang="en-US" baseline="0" dirty="0" err="1"/>
              <a:t>grama’s</a:t>
            </a:r>
            <a:r>
              <a:rPr lang="en-US" baseline="0" dirty="0"/>
              <a:t> recipe, and even summer. </a:t>
            </a:r>
          </a:p>
          <a:p>
            <a:endParaRPr lang="en-US" baseline="0" dirty="0"/>
          </a:p>
          <a:p>
            <a:r>
              <a:rPr lang="en-US" baseline="0" dirty="0"/>
              <a:t>That’s what you need to create with a brand – what do you want your program to feel like? What do you want people to think about when they see your program name or an event pop up? Many programs want the brand to be trusted for good medical information, fun, and that the organization cares about your health.</a:t>
            </a:r>
          </a:p>
          <a:p>
            <a:endParaRPr lang="en-US" baseline="0" dirty="0"/>
          </a:p>
          <a:p>
            <a:r>
              <a:rPr lang="en-US" baseline="0" dirty="0"/>
              <a:t>Let’s take a moment to discuss these questions.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81637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a:t>
            </a:r>
            <a:r>
              <a:rPr lang="en-US" b="1" baseline="0" dirty="0"/>
              <a:t> time to get a good program name </a:t>
            </a:r>
            <a:r>
              <a:rPr lang="en-US" baseline="0" dirty="0"/>
              <a:t>– ask a small circle of employees to help brainstorm and then try it out with key leaders. “Name the program” sometimes works, but set limits on the fact that you might not use one of them or will change the suggested name a bit.</a:t>
            </a:r>
          </a:p>
          <a:p>
            <a:r>
              <a:rPr lang="en-US" baseline="0" dirty="0"/>
              <a:t>Once you have a name, you can use </a:t>
            </a:r>
            <a:r>
              <a:rPr lang="en-US" b="1" baseline="0" dirty="0"/>
              <a:t>a tag line to </a:t>
            </a:r>
            <a:r>
              <a:rPr lang="en-US" baseline="0" dirty="0"/>
              <a:t>add to the name, such as “your health matters” or “take time for you”. </a:t>
            </a:r>
          </a:p>
          <a:p>
            <a:endParaRPr lang="en-US" baseline="0" dirty="0"/>
          </a:p>
          <a:p>
            <a:r>
              <a:rPr lang="en-US" b="1" baseline="0" dirty="0"/>
              <a:t>Key messages</a:t>
            </a:r>
            <a:r>
              <a:rPr lang="en-US" baseline="0" dirty="0"/>
              <a:t> are the main messages you’d like to convey in  your communications to support your brand. You may not state this message word for word, but it is implied in the way that you communicate the program.</a:t>
            </a:r>
          </a:p>
          <a:p>
            <a:r>
              <a:rPr lang="en-US" baseline="0" dirty="0"/>
              <a:t> Examples include:</a:t>
            </a:r>
          </a:p>
          <a:p>
            <a:endParaRPr lang="en-US" baseline="0" dirty="0"/>
          </a:p>
          <a:p>
            <a:r>
              <a:rPr lang="en-US" baseline="0" dirty="0"/>
              <a:t>We value your health.</a:t>
            </a:r>
          </a:p>
          <a:p>
            <a:r>
              <a:rPr lang="en-US" baseline="0" dirty="0"/>
              <a:t>This program is voluntary.</a:t>
            </a:r>
          </a:p>
          <a:p>
            <a:r>
              <a:rPr lang="en-US" baseline="0" dirty="0"/>
              <a:t>Wellness is a benefit that you can do during the day.</a:t>
            </a:r>
          </a:p>
          <a:p>
            <a:endParaRPr lang="en-US" baseline="0" dirty="0"/>
          </a:p>
          <a:p>
            <a:r>
              <a:rPr lang="en-US" dirty="0"/>
              <a:t>An Elevator pitch is a 30-60 second explanation</a:t>
            </a:r>
            <a:r>
              <a:rPr lang="en-US" baseline="0" dirty="0"/>
              <a:t> of the program and why it’s important for employees. When you create an elevator pitch, it helps you tighten up the most important parts of your description and brand.</a:t>
            </a:r>
          </a:p>
          <a:p>
            <a:endParaRPr lang="en-US" baseline="0" dirty="0"/>
          </a:p>
          <a:p>
            <a:r>
              <a:rPr lang="en-US" baseline="0" dirty="0"/>
              <a:t>Images are important – come up with a graphic to represent your program name, whether it’s a distinctive font and color scheme or a logo developed by someone in-house. When employees seem a consistent logo and color scheme on a poster, letter, or online, they will know that it comes from the wellness program.</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66858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1/7/2022</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1/7/2022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1/7/2022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1/7/2022</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1/7/2022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1/7/2022</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1/7/2022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1/7/2022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1/7/2022</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1/7/2022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1/7/2022</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1/7/2022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1/7/2022</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1/7/2022</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1/7/2022</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1/7/2022</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1/7/2022</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1/7/2022</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1/7/2022</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mailto:firstname.lastname@email.com"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Creating a Strong Communications Plan</a:t>
            </a:r>
          </a:p>
        </p:txBody>
      </p:sp>
      <p:pic>
        <p:nvPicPr>
          <p:cNvPr id="5" name="Picture Placeholder 4" descr="Puzzle pieces"/>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44010" b="14232"/>
          <a:stretch/>
        </p:blipFill>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Branding: Positioning Your Program</a:t>
            </a:r>
          </a:p>
        </p:txBody>
      </p:sp>
      <p:sp>
        <p:nvSpPr>
          <p:cNvPr id="7" name="Content Placeholder 2"/>
          <p:cNvSpPr>
            <a:spLocks noGrp="1"/>
          </p:cNvSpPr>
          <p:nvPr>
            <p:ph idx="1"/>
          </p:nvPr>
        </p:nvSpPr>
        <p:spPr>
          <a:xfrm>
            <a:off x="838199" y="1631228"/>
            <a:ext cx="10935790" cy="4780541"/>
          </a:xfrm>
        </p:spPr>
        <p:txBody>
          <a:bodyPr>
            <a:normAutofit fontScale="92500" lnSpcReduction="10000"/>
          </a:bodyPr>
          <a:lstStyle/>
          <a:p>
            <a:pPr marL="0" indent="0">
              <a:buNone/>
            </a:pPr>
            <a:r>
              <a:rPr lang="en-US" sz="3000" b="1" dirty="0"/>
              <a:t>What is the tone of your program? </a:t>
            </a:r>
          </a:p>
          <a:p>
            <a:r>
              <a:rPr lang="en-US" dirty="0"/>
              <a:t>Fun: “Take care of yourself and have fun with coworkers”</a:t>
            </a:r>
          </a:p>
          <a:p>
            <a:r>
              <a:rPr lang="en-US" dirty="0"/>
              <a:t>Voluntary: “Join us/free resource for our employees/available to you”</a:t>
            </a:r>
          </a:p>
          <a:p>
            <a:r>
              <a:rPr lang="en-US" dirty="0"/>
              <a:t>Trustworthy: “Your data is protected by a third party vendor/participation is confidential”</a:t>
            </a:r>
          </a:p>
          <a:p>
            <a:r>
              <a:rPr lang="en-US" dirty="0"/>
              <a:t>Consistent: stick with similar messaging</a:t>
            </a:r>
          </a:p>
          <a:p>
            <a:r>
              <a:rPr lang="en-US" dirty="0"/>
              <a:t>Health and safety: “We want you to have the safest, healthiest environment in which to do your work”</a:t>
            </a:r>
          </a:p>
          <a:p>
            <a:r>
              <a:rPr lang="en-US" dirty="0"/>
              <a:t>Charitable: “We are a good community neighbor.” (volunteer, raise money, </a:t>
            </a:r>
            <a:r>
              <a:rPr lang="en-US" dirty="0" err="1"/>
              <a:t>etc</a:t>
            </a:r>
            <a:r>
              <a:rPr lang="en-US" dirty="0"/>
              <a:t>)</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174197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Your Program, cont.</a:t>
            </a:r>
          </a:p>
        </p:txBody>
      </p:sp>
      <p:sp>
        <p:nvSpPr>
          <p:cNvPr id="7" name="Content Placeholder 2"/>
          <p:cNvSpPr>
            <a:spLocks noGrp="1"/>
          </p:cNvSpPr>
          <p:nvPr>
            <p:ph idx="1"/>
          </p:nvPr>
        </p:nvSpPr>
        <p:spPr>
          <a:xfrm>
            <a:off x="838199" y="1631228"/>
            <a:ext cx="5947611" cy="4780541"/>
          </a:xfrm>
        </p:spPr>
        <p:txBody>
          <a:bodyPr>
            <a:normAutofit/>
          </a:bodyPr>
          <a:lstStyle/>
          <a:p>
            <a:r>
              <a:rPr lang="en-US" dirty="0"/>
              <a:t>Value as a learning organization:             “Be your best”</a:t>
            </a:r>
          </a:p>
          <a:p>
            <a:r>
              <a:rPr lang="en-US" dirty="0"/>
              <a:t>Choose health: “Self care is important” or “Healthy choices are always available”</a:t>
            </a:r>
          </a:p>
          <a:p>
            <a:r>
              <a:rPr lang="en-US" dirty="0"/>
              <a:t>Values: “We value our employees”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
        <p:nvSpPr>
          <p:cNvPr id="3" name="TextBox 2"/>
          <p:cNvSpPr txBox="1"/>
          <p:nvPr/>
        </p:nvSpPr>
        <p:spPr>
          <a:xfrm>
            <a:off x="7109861" y="2816994"/>
            <a:ext cx="4446414" cy="3847207"/>
          </a:xfrm>
          <a:prstGeom prst="rect">
            <a:avLst/>
          </a:prstGeom>
          <a:solidFill>
            <a:srgbClr val="78BE21"/>
          </a:solidFill>
        </p:spPr>
        <p:txBody>
          <a:bodyPr wrap="square" rtlCol="0">
            <a:spAutoFit/>
          </a:bodyPr>
          <a:lstStyle/>
          <a:p>
            <a:pPr algn="ctr"/>
            <a:r>
              <a:rPr lang="en-US" sz="2800" dirty="0"/>
              <a:t>Discussion:</a:t>
            </a:r>
          </a:p>
          <a:p>
            <a:pPr algn="ctr"/>
            <a:r>
              <a:rPr lang="en-US" sz="2400" dirty="0"/>
              <a:t>How can you reinforce the mission of your wellness program through communications?</a:t>
            </a:r>
          </a:p>
          <a:p>
            <a:pPr algn="ctr"/>
            <a:endParaRPr lang="en-US" sz="2400" dirty="0"/>
          </a:p>
          <a:p>
            <a:pPr algn="ctr"/>
            <a:r>
              <a:rPr lang="en-US" sz="2400" dirty="0"/>
              <a:t> Where is your program housed and how does that affect how employees view the program?</a:t>
            </a:r>
          </a:p>
          <a:p>
            <a:pPr algn="ctr"/>
            <a:endParaRPr lang="en-US" sz="2400" dirty="0"/>
          </a:p>
          <a:p>
            <a:pPr algn="ctr"/>
            <a:r>
              <a:rPr lang="en-US" sz="2400" dirty="0"/>
              <a:t>(Benefits? Training? Safety?)</a:t>
            </a:r>
          </a:p>
        </p:txBody>
      </p:sp>
    </p:spTree>
    <p:extLst>
      <p:ext uri="{BB962C8B-B14F-4D97-AF65-F5344CB8AC3E}">
        <p14:creationId xmlns:p14="http://schemas.microsoft.com/office/powerpoint/2010/main" val="21852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Tone: </a:t>
            </a:r>
            <a:br>
              <a:rPr lang="en-US" dirty="0"/>
            </a:br>
            <a:r>
              <a:rPr lang="en-US" dirty="0"/>
              <a:t>Statewide Program for State Employees</a:t>
            </a:r>
          </a:p>
        </p:txBody>
      </p:sp>
      <p:sp>
        <p:nvSpPr>
          <p:cNvPr id="7" name="Content Placeholder 2"/>
          <p:cNvSpPr>
            <a:spLocks noGrp="1"/>
          </p:cNvSpPr>
          <p:nvPr>
            <p:ph idx="1"/>
          </p:nvPr>
        </p:nvSpPr>
        <p:spPr>
          <a:xfrm>
            <a:off x="543339" y="1659730"/>
            <a:ext cx="2717097" cy="2567714"/>
          </a:xfrm>
          <a:solidFill>
            <a:schemeClr val="accent2"/>
          </a:solidFill>
        </p:spPr>
        <p:txBody>
          <a:bodyPr>
            <a:normAutofit/>
          </a:bodyPr>
          <a:lstStyle/>
          <a:p>
            <a:pPr marL="0" indent="0" algn="ctr">
              <a:buNone/>
            </a:pPr>
            <a:r>
              <a:rPr lang="en-US" dirty="0"/>
              <a:t>Wellness program staff asked leaders:</a:t>
            </a:r>
          </a:p>
          <a:p>
            <a:pPr marL="457200" lvl="1" indent="0">
              <a:buNone/>
            </a:pPr>
            <a:r>
              <a:rPr lang="en-US" dirty="0"/>
              <a:t>“What factors would ensure           the success of this program?”</a:t>
            </a:r>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
        <p:nvSpPr>
          <p:cNvPr id="3" name="TextBox 2"/>
          <p:cNvSpPr txBox="1"/>
          <p:nvPr/>
        </p:nvSpPr>
        <p:spPr>
          <a:xfrm>
            <a:off x="4170947" y="2017055"/>
            <a:ext cx="3850105" cy="4247317"/>
          </a:xfrm>
          <a:prstGeom prst="rect">
            <a:avLst/>
          </a:prstGeom>
          <a:noFill/>
        </p:spPr>
        <p:txBody>
          <a:bodyPr wrap="square" rtlCol="0">
            <a:spAutoFit/>
          </a:bodyPr>
          <a:lstStyle/>
          <a:p>
            <a:r>
              <a:rPr lang="en-US" dirty="0"/>
              <a:t>Answers were built into the program structure and communications plan:</a:t>
            </a:r>
          </a:p>
          <a:p>
            <a:endParaRPr lang="en-US" dirty="0"/>
          </a:p>
          <a:p>
            <a:r>
              <a:rPr lang="en-US" b="1" dirty="0"/>
              <a:t>1.Make the program equal in all offices </a:t>
            </a:r>
            <a:r>
              <a:rPr lang="en-US" dirty="0"/>
              <a:t>– most good things happen in the capital city – make sure it goes to all four corners of the state!</a:t>
            </a:r>
          </a:p>
          <a:p>
            <a:endParaRPr lang="en-US" dirty="0"/>
          </a:p>
          <a:p>
            <a:r>
              <a:rPr lang="en-US" b="1" dirty="0"/>
              <a:t>2. Affordable </a:t>
            </a:r>
            <a:r>
              <a:rPr lang="en-US" dirty="0"/>
              <a:t>– Make sure it is low cost, and if there are costs,  money is not a barrier.</a:t>
            </a:r>
          </a:p>
          <a:p>
            <a:endParaRPr lang="en-US" dirty="0"/>
          </a:p>
          <a:p>
            <a:r>
              <a:rPr lang="en-US" b="1" dirty="0"/>
              <a:t>3. “White coat presence” </a:t>
            </a:r>
            <a:r>
              <a:rPr lang="en-US" dirty="0"/>
              <a:t>– it needs to be medically sound and people need to trust contractors.</a:t>
            </a:r>
          </a:p>
        </p:txBody>
      </p:sp>
      <p:sp>
        <p:nvSpPr>
          <p:cNvPr id="4" name="TextBox 3"/>
          <p:cNvSpPr txBox="1"/>
          <p:nvPr/>
        </p:nvSpPr>
        <p:spPr>
          <a:xfrm>
            <a:off x="8931563" y="3371272"/>
            <a:ext cx="2697018" cy="2893100"/>
          </a:xfrm>
          <a:prstGeom prst="rect">
            <a:avLst/>
          </a:prstGeom>
          <a:solidFill>
            <a:srgbClr val="78BE21"/>
          </a:solidFill>
        </p:spPr>
        <p:txBody>
          <a:bodyPr wrap="square" rtlCol="0">
            <a:spAutoFit/>
          </a:bodyPr>
          <a:lstStyle/>
          <a:p>
            <a:pPr algn="ctr"/>
            <a:r>
              <a:rPr lang="en-US" sz="2400" dirty="0"/>
              <a:t>Discussion:</a:t>
            </a:r>
          </a:p>
          <a:p>
            <a:pPr algn="ctr"/>
            <a:endParaRPr lang="en-US" sz="1400" dirty="0"/>
          </a:p>
          <a:p>
            <a:pPr algn="ctr"/>
            <a:r>
              <a:rPr lang="en-US" sz="2400" dirty="0"/>
              <a:t>What are key factors about your work culture that will ensure the success of your program?</a:t>
            </a:r>
          </a:p>
        </p:txBody>
      </p:sp>
    </p:spTree>
    <p:extLst>
      <p:ext uri="{BB962C8B-B14F-4D97-AF65-F5344CB8AC3E}">
        <p14:creationId xmlns:p14="http://schemas.microsoft.com/office/powerpoint/2010/main" val="12294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t>
            </a:r>
            <a:br>
              <a:rPr lang="en-US" dirty="0"/>
            </a:br>
            <a:r>
              <a:rPr lang="en-US" dirty="0"/>
              <a:t>Bill’s Bank</a:t>
            </a:r>
          </a:p>
        </p:txBody>
      </p:sp>
      <p:sp>
        <p:nvSpPr>
          <p:cNvPr id="3" name="Content Placeholder 2"/>
          <p:cNvSpPr>
            <a:spLocks noGrp="1"/>
          </p:cNvSpPr>
          <p:nvPr>
            <p:ph idx="1"/>
          </p:nvPr>
        </p:nvSpPr>
        <p:spPr>
          <a:xfrm>
            <a:off x="955977" y="1703263"/>
            <a:ext cx="5008419" cy="4351338"/>
          </a:xfrm>
        </p:spPr>
        <p:txBody>
          <a:bodyPr>
            <a:normAutofit fontScale="85000" lnSpcReduction="20000"/>
          </a:bodyPr>
          <a:lstStyle/>
          <a:p>
            <a:r>
              <a:rPr lang="en-US" b="1" dirty="0"/>
              <a:t>30 employees</a:t>
            </a:r>
          </a:p>
          <a:p>
            <a:pPr lvl="1"/>
            <a:r>
              <a:rPr lang="en-US" dirty="0"/>
              <a:t>Bill- bank president</a:t>
            </a:r>
          </a:p>
          <a:p>
            <a:pPr lvl="1"/>
            <a:r>
              <a:rPr lang="en-US" dirty="0"/>
              <a:t>Eight managers</a:t>
            </a:r>
          </a:p>
          <a:p>
            <a:pPr lvl="1"/>
            <a:r>
              <a:rPr lang="en-US" dirty="0"/>
              <a:t>19 bankers/tellers</a:t>
            </a:r>
          </a:p>
          <a:p>
            <a:pPr lvl="1"/>
            <a:r>
              <a:rPr lang="en-US" dirty="0"/>
              <a:t>One janitor</a:t>
            </a:r>
          </a:p>
          <a:p>
            <a:pPr lvl="1"/>
            <a:endParaRPr lang="en-US" dirty="0"/>
          </a:p>
          <a:p>
            <a:r>
              <a:rPr lang="en-US" b="1" dirty="0"/>
              <a:t>Wellness Brand: “Bill’s Balance”</a:t>
            </a:r>
          </a:p>
          <a:p>
            <a:pPr lvl="1"/>
            <a:r>
              <a:rPr lang="en-US" dirty="0"/>
              <a:t>“Bill’s Balance is one way Bill’s Bank has an interest in the well-being of all its employees, their families, and the community. At Bill’s Bank, we are all part of Bill’s family.” </a:t>
            </a:r>
            <a:r>
              <a:rPr lang="en-US" b="1" dirty="0"/>
              <a:t> </a:t>
            </a:r>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4" descr="Image result for B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068" y="1742351"/>
            <a:ext cx="2286000" cy="12867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ank Fami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7895" y="1703263"/>
            <a:ext cx="1977168" cy="1942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a:off x="6996636" y="1835894"/>
            <a:ext cx="1490094" cy="110548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7895" y="4136152"/>
            <a:ext cx="3066473" cy="2308324"/>
          </a:xfrm>
          <a:prstGeom prst="rect">
            <a:avLst/>
          </a:prstGeom>
          <a:solidFill>
            <a:srgbClr val="78BE21"/>
          </a:solidFill>
        </p:spPr>
        <p:txBody>
          <a:bodyPr wrap="square" rtlCol="0">
            <a:spAutoFit/>
          </a:bodyPr>
          <a:lstStyle/>
          <a:p>
            <a:r>
              <a:rPr lang="en-US" sz="2400" dirty="0"/>
              <a:t>Discussion:</a:t>
            </a:r>
          </a:p>
          <a:p>
            <a:r>
              <a:rPr lang="en-US" sz="2400" dirty="0"/>
              <a:t>What values does your organization hold that would transfer to the values of the wellness program?</a:t>
            </a:r>
            <a:endParaRPr lang="en-US" dirty="0"/>
          </a:p>
        </p:txBody>
      </p:sp>
    </p:spTree>
    <p:extLst>
      <p:ext uri="{BB962C8B-B14F-4D97-AF65-F5344CB8AC3E}">
        <p14:creationId xmlns:p14="http://schemas.microsoft.com/office/powerpoint/2010/main" val="188944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Logos</a:t>
            </a:r>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Picture 2" descr="Image result for Appl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09" y="1755240"/>
            <a:ext cx="2502593" cy="2117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McDonald'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635" y="1875312"/>
            <a:ext cx="3391474" cy="1909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Popular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46" y="4298177"/>
            <a:ext cx="2604773" cy="21303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Current Nik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298177"/>
            <a:ext cx="3048806" cy="203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5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Logo?</a:t>
            </a:r>
          </a:p>
        </p:txBody>
      </p:sp>
      <p:sp>
        <p:nvSpPr>
          <p:cNvPr id="3" name="Content Placeholder 2"/>
          <p:cNvSpPr>
            <a:spLocks noGrp="1"/>
          </p:cNvSpPr>
          <p:nvPr>
            <p:ph idx="1"/>
          </p:nvPr>
        </p:nvSpPr>
        <p:spPr>
          <a:xfrm>
            <a:off x="838200" y="1825625"/>
            <a:ext cx="6043863" cy="4351338"/>
          </a:xfrm>
        </p:spPr>
        <p:txBody>
          <a:bodyPr/>
          <a:lstStyle/>
          <a:p>
            <a:r>
              <a:rPr lang="en-US" dirty="0"/>
              <a:t>Graphic representation of your brand</a:t>
            </a:r>
          </a:p>
          <a:p>
            <a:r>
              <a:rPr lang="en-US" dirty="0"/>
              <a:t>Easily identifiable so employees can immediately realize document/program is related to wellness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466" y="2300349"/>
            <a:ext cx="2920870" cy="337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963" y="4331368"/>
            <a:ext cx="4291564" cy="184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21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your Logo, Brand and Tone</a:t>
            </a:r>
          </a:p>
        </p:txBody>
      </p:sp>
      <p:sp>
        <p:nvSpPr>
          <p:cNvPr id="3" name="Content Placeholder 2"/>
          <p:cNvSpPr>
            <a:spLocks noGrp="1"/>
          </p:cNvSpPr>
          <p:nvPr>
            <p:ph idx="1"/>
          </p:nvPr>
        </p:nvSpPr>
        <p:spPr/>
        <p:txBody>
          <a:bodyPr/>
          <a:lstStyle/>
          <a:p>
            <a:pPr marL="457200" indent="-457200">
              <a:buAutoNum type="arabicPeriod"/>
            </a:pPr>
            <a:r>
              <a:rPr lang="en-US" dirty="0"/>
              <a:t>Ask your leaders and key employees what important elements are to set the tone for a successful program. </a:t>
            </a:r>
          </a:p>
          <a:p>
            <a:pPr marL="457200" indent="-457200">
              <a:buAutoNum type="arabicPeriod"/>
            </a:pPr>
            <a:r>
              <a:rPr lang="en-US" dirty="0"/>
              <a:t>Incorporate those elements into key messages for your program.</a:t>
            </a:r>
          </a:p>
          <a:p>
            <a:pPr marL="457200" indent="-457200">
              <a:buAutoNum type="arabicPeriod"/>
            </a:pPr>
            <a:r>
              <a:rPr lang="en-US" dirty="0"/>
              <a:t>Do you have a logo and program name? Does it reflect the values you want the program to have?</a:t>
            </a:r>
          </a:p>
          <a:p>
            <a:pPr marL="457200" indent="-457200">
              <a:buAutoNum type="arabicPeriod"/>
            </a:pPr>
            <a:r>
              <a:rPr lang="en-US" dirty="0"/>
              <a:t>Work with your Communications or PR staff if you have that resource.</a:t>
            </a:r>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22880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Tactics</a:t>
            </a:r>
          </a:p>
        </p:txBody>
      </p:sp>
      <p:sp>
        <p:nvSpPr>
          <p:cNvPr id="3" name="Content Placeholder 2"/>
          <p:cNvSpPr>
            <a:spLocks noGrp="1"/>
          </p:cNvSpPr>
          <p:nvPr>
            <p:ph idx="1"/>
          </p:nvPr>
        </p:nvSpPr>
        <p:spPr>
          <a:xfrm>
            <a:off x="838200" y="1599202"/>
            <a:ext cx="6041571" cy="4351338"/>
          </a:xfrm>
        </p:spPr>
        <p:txBody>
          <a:bodyPr>
            <a:normAutofit lnSpcReduction="10000"/>
          </a:bodyPr>
          <a:lstStyle/>
          <a:p>
            <a:r>
              <a:rPr lang="en-US" b="1" dirty="0"/>
              <a:t>Print Tactics</a:t>
            </a:r>
          </a:p>
          <a:p>
            <a:pPr lvl="1"/>
            <a:r>
              <a:rPr lang="en-US" dirty="0"/>
              <a:t>Posters, flyers, postcards, mailers, payroll inserts, newsletters </a:t>
            </a:r>
            <a:r>
              <a:rPr lang="en-US" i="1" dirty="0"/>
              <a:t>(time consuming)</a:t>
            </a:r>
          </a:p>
          <a:p>
            <a:r>
              <a:rPr lang="en-US" b="1" dirty="0"/>
              <a:t>Social Media Tactics</a:t>
            </a:r>
          </a:p>
          <a:p>
            <a:pPr lvl="1"/>
            <a:r>
              <a:rPr lang="en-US" dirty="0"/>
              <a:t>Facebook, Twitter, website, intranet, YouTube,      e-mails</a:t>
            </a:r>
          </a:p>
          <a:p>
            <a:r>
              <a:rPr lang="en-US" b="1" dirty="0"/>
              <a:t>In-Person Tactics </a:t>
            </a:r>
          </a:p>
          <a:p>
            <a:pPr lvl="1"/>
            <a:r>
              <a:rPr lang="en-US" dirty="0"/>
              <a:t>Staff meetings, employee orientation, wellness committee, events</a:t>
            </a:r>
          </a:p>
          <a:p>
            <a:pPr lvl="1"/>
            <a:endParaRPr lang="en-US"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
        <p:nvSpPr>
          <p:cNvPr id="7" name="TextBox 6"/>
          <p:cNvSpPr txBox="1"/>
          <p:nvPr/>
        </p:nvSpPr>
        <p:spPr>
          <a:xfrm>
            <a:off x="7829005" y="2629989"/>
            <a:ext cx="3074126" cy="1600438"/>
          </a:xfrm>
          <a:prstGeom prst="rect">
            <a:avLst/>
          </a:prstGeom>
          <a:noFill/>
        </p:spPr>
        <p:txBody>
          <a:bodyPr wrap="square" rtlCol="0">
            <a:spAutoFit/>
          </a:bodyPr>
          <a:lstStyle/>
          <a:p>
            <a:pPr marL="365760" lvl="1" indent="0" algn="ctr">
              <a:buNone/>
            </a:pPr>
            <a:r>
              <a:rPr lang="en-US" sz="2400" b="1" i="1" dirty="0"/>
              <a:t>How to choose tactics? </a:t>
            </a:r>
          </a:p>
          <a:p>
            <a:pPr marL="365760" lvl="1" indent="0" algn="ctr">
              <a:buNone/>
            </a:pPr>
            <a:r>
              <a:rPr lang="en-US" sz="3200" b="1" dirty="0"/>
              <a:t>PRIORITIZE! </a:t>
            </a:r>
          </a:p>
          <a:p>
            <a:endParaRPr lang="en-US" dirty="0"/>
          </a:p>
        </p:txBody>
      </p:sp>
    </p:spTree>
    <p:extLst>
      <p:ext uri="{BB962C8B-B14F-4D97-AF65-F5344CB8AC3E}">
        <p14:creationId xmlns:p14="http://schemas.microsoft.com/office/powerpoint/2010/main" val="192146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Places to Communicate</a:t>
            </a:r>
            <a:br>
              <a:rPr lang="en-US" dirty="0"/>
            </a:br>
            <a:r>
              <a:rPr lang="en-US" dirty="0"/>
              <a:t> </a:t>
            </a:r>
          </a:p>
        </p:txBody>
      </p:sp>
      <p:sp>
        <p:nvSpPr>
          <p:cNvPr id="7" name="Content Placeholder 2"/>
          <p:cNvSpPr>
            <a:spLocks noGrp="1"/>
          </p:cNvSpPr>
          <p:nvPr>
            <p:ph idx="1"/>
          </p:nvPr>
        </p:nvSpPr>
        <p:spPr>
          <a:xfrm>
            <a:off x="838200" y="1347537"/>
            <a:ext cx="6781800" cy="5373937"/>
          </a:xfrm>
        </p:spPr>
        <p:txBody>
          <a:bodyPr>
            <a:normAutofit fontScale="85000" lnSpcReduction="20000"/>
          </a:bodyPr>
          <a:lstStyle/>
          <a:p>
            <a:pPr marL="0" indent="0">
              <a:buNone/>
            </a:pPr>
            <a:r>
              <a:rPr lang="en-US" sz="3100" b="1" dirty="0"/>
              <a:t>Benefits Design </a:t>
            </a:r>
            <a:r>
              <a:rPr lang="en-US" sz="3100" dirty="0"/>
              <a:t>– provide incentives to make healthy choices through covering preventive care options</a:t>
            </a:r>
          </a:p>
          <a:p>
            <a:pPr marL="0" indent="0">
              <a:buNone/>
            </a:pPr>
            <a:r>
              <a:rPr lang="en-US" sz="3100" b="1" dirty="0"/>
              <a:t>Open Enrollment Materials </a:t>
            </a:r>
            <a:r>
              <a:rPr lang="en-US" sz="3100" dirty="0"/>
              <a:t>– show that you care about employees</a:t>
            </a:r>
          </a:p>
          <a:p>
            <a:pPr marL="0" indent="0">
              <a:buNone/>
            </a:pPr>
            <a:r>
              <a:rPr lang="en-US" sz="3100" b="1" dirty="0"/>
              <a:t>Program roll out</a:t>
            </a:r>
            <a:r>
              <a:rPr lang="en-US" sz="3100" dirty="0"/>
              <a:t>: CEO endorsement letter</a:t>
            </a:r>
          </a:p>
          <a:p>
            <a:pPr marL="0" indent="0">
              <a:buNone/>
            </a:pPr>
            <a:r>
              <a:rPr lang="en-US" sz="3100" b="1" dirty="0"/>
              <a:t>Website </a:t>
            </a:r>
            <a:r>
              <a:rPr lang="en-US" sz="3100" dirty="0"/>
              <a:t>– located on the internal site or on the intranet?</a:t>
            </a:r>
          </a:p>
          <a:p>
            <a:pPr marL="0" indent="0">
              <a:buNone/>
            </a:pPr>
            <a:r>
              <a:rPr lang="en-US" sz="3100" b="1" dirty="0"/>
              <a:t>Safety Meetings </a:t>
            </a:r>
            <a:r>
              <a:rPr lang="en-US" sz="3100" dirty="0"/>
              <a:t>– stress importance that healthy employees are safer employees</a:t>
            </a:r>
          </a:p>
          <a:p>
            <a:pPr marL="0" indent="0">
              <a:buNone/>
            </a:pPr>
            <a:r>
              <a:rPr lang="en-US" sz="3100" b="1" dirty="0"/>
              <a:t>Training classes </a:t>
            </a:r>
            <a:r>
              <a:rPr lang="en-US" sz="3100" dirty="0"/>
              <a:t>– offer wellness classes</a:t>
            </a:r>
          </a:p>
          <a:p>
            <a:pPr marL="0" indent="0">
              <a:buNone/>
            </a:pP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
        <p:nvSpPr>
          <p:cNvPr id="3" name="TextBox 2"/>
          <p:cNvSpPr txBox="1"/>
          <p:nvPr/>
        </p:nvSpPr>
        <p:spPr>
          <a:xfrm>
            <a:off x="8303393" y="3614057"/>
            <a:ext cx="3465094" cy="2308324"/>
          </a:xfrm>
          <a:prstGeom prst="rect">
            <a:avLst/>
          </a:prstGeom>
          <a:solidFill>
            <a:srgbClr val="92D050"/>
          </a:solidFill>
        </p:spPr>
        <p:txBody>
          <a:bodyPr wrap="square" rtlCol="0">
            <a:spAutoFit/>
          </a:bodyPr>
          <a:lstStyle/>
          <a:p>
            <a:r>
              <a:rPr lang="en-US" dirty="0"/>
              <a:t> </a:t>
            </a:r>
            <a:r>
              <a:rPr lang="en-US" sz="2400" dirty="0"/>
              <a:t>Discussion:</a:t>
            </a:r>
          </a:p>
          <a:p>
            <a:r>
              <a:rPr lang="en-US" sz="2400" dirty="0"/>
              <a:t>How do you communicate with your employees?</a:t>
            </a:r>
          </a:p>
          <a:p>
            <a:endParaRPr lang="en-US" sz="2400" dirty="0"/>
          </a:p>
          <a:p>
            <a:r>
              <a:rPr lang="en-US" sz="2400" dirty="0"/>
              <a:t>What ways are most reliable?</a:t>
            </a:r>
          </a:p>
        </p:txBody>
      </p:sp>
    </p:spTree>
    <p:extLst>
      <p:ext uri="{BB962C8B-B14F-4D97-AF65-F5344CB8AC3E}">
        <p14:creationId xmlns:p14="http://schemas.microsoft.com/office/powerpoint/2010/main" val="148243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Places to Communicate, cont.</a:t>
            </a:r>
            <a:br>
              <a:rPr lang="en-US" dirty="0"/>
            </a:br>
            <a:r>
              <a:rPr lang="en-US" dirty="0"/>
              <a:t> </a:t>
            </a:r>
          </a:p>
        </p:txBody>
      </p:sp>
      <p:sp>
        <p:nvSpPr>
          <p:cNvPr id="7" name="Content Placeholder 2"/>
          <p:cNvSpPr>
            <a:spLocks noGrp="1"/>
          </p:cNvSpPr>
          <p:nvPr>
            <p:ph idx="1"/>
          </p:nvPr>
        </p:nvSpPr>
        <p:spPr>
          <a:xfrm>
            <a:off x="838200" y="1347537"/>
            <a:ext cx="6781800" cy="5373937"/>
          </a:xfrm>
        </p:spPr>
        <p:txBody>
          <a:bodyPr>
            <a:normAutofit fontScale="85000" lnSpcReduction="10000"/>
          </a:bodyPr>
          <a:lstStyle/>
          <a:p>
            <a:pPr marL="0" indent="0">
              <a:buNone/>
            </a:pPr>
            <a:r>
              <a:rPr lang="en-US" sz="3100" b="1" dirty="0"/>
              <a:t>Newsletters</a:t>
            </a:r>
            <a:r>
              <a:rPr lang="en-US" sz="3100" dirty="0"/>
              <a:t> – share wellness success stories</a:t>
            </a:r>
          </a:p>
          <a:p>
            <a:pPr marL="0" indent="0">
              <a:buNone/>
            </a:pPr>
            <a:r>
              <a:rPr lang="en-US" sz="3100" b="1" dirty="0"/>
              <a:t>Annual Reports </a:t>
            </a:r>
            <a:r>
              <a:rPr lang="en-US" sz="3100" dirty="0"/>
              <a:t>– show the value health to the organization</a:t>
            </a:r>
          </a:p>
          <a:p>
            <a:pPr marL="0" indent="0">
              <a:buNone/>
            </a:pPr>
            <a:r>
              <a:rPr lang="en-US" sz="3100" b="1" dirty="0"/>
              <a:t>Manager Talking Points </a:t>
            </a:r>
            <a:r>
              <a:rPr lang="en-US" sz="3100" dirty="0"/>
              <a:t>– share key points for managers to share at their staff meetings</a:t>
            </a:r>
          </a:p>
          <a:p>
            <a:pPr marL="0" indent="0">
              <a:buNone/>
            </a:pPr>
            <a:r>
              <a:rPr lang="en-US" sz="3100" b="1" dirty="0"/>
              <a:t>Bathroom Literature </a:t>
            </a:r>
            <a:r>
              <a:rPr lang="en-US" sz="3100" dirty="0"/>
              <a:t>– flyers on bathroom stalls</a:t>
            </a:r>
          </a:p>
          <a:p>
            <a:pPr marL="0" indent="0">
              <a:buNone/>
            </a:pPr>
            <a:r>
              <a:rPr lang="en-US" sz="3100" b="1" dirty="0"/>
              <a:t>Bulletin Boards </a:t>
            </a:r>
            <a:r>
              <a:rPr lang="en-US" sz="3100" dirty="0"/>
              <a:t>– dedicated Wellness Program board – staff lunch room, by punch time clock or ???</a:t>
            </a:r>
          </a:p>
          <a:p>
            <a:pPr marL="0" indent="0">
              <a:buNone/>
            </a:pP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
        <p:nvSpPr>
          <p:cNvPr id="3" name="TextBox 2"/>
          <p:cNvSpPr txBox="1"/>
          <p:nvPr/>
        </p:nvSpPr>
        <p:spPr>
          <a:xfrm>
            <a:off x="8303393" y="3614057"/>
            <a:ext cx="3465094" cy="2308324"/>
          </a:xfrm>
          <a:prstGeom prst="rect">
            <a:avLst/>
          </a:prstGeom>
          <a:solidFill>
            <a:srgbClr val="92D050"/>
          </a:solidFill>
        </p:spPr>
        <p:txBody>
          <a:bodyPr wrap="square" rtlCol="0">
            <a:spAutoFit/>
          </a:bodyPr>
          <a:lstStyle/>
          <a:p>
            <a:r>
              <a:rPr lang="en-US" dirty="0"/>
              <a:t> </a:t>
            </a:r>
            <a:r>
              <a:rPr lang="en-US" sz="2400" dirty="0"/>
              <a:t>Discussion:</a:t>
            </a:r>
          </a:p>
          <a:p>
            <a:r>
              <a:rPr lang="en-US" sz="2400" dirty="0"/>
              <a:t>How do you communicate with your employees?</a:t>
            </a:r>
          </a:p>
          <a:p>
            <a:endParaRPr lang="en-US" sz="2400" dirty="0"/>
          </a:p>
          <a:p>
            <a:r>
              <a:rPr lang="en-US" sz="2400" dirty="0"/>
              <a:t>What ways are most reliable?</a:t>
            </a:r>
          </a:p>
        </p:txBody>
      </p:sp>
    </p:spTree>
    <p:extLst>
      <p:ext uri="{BB962C8B-B14F-4D97-AF65-F5344CB8AC3E}">
        <p14:creationId xmlns:p14="http://schemas.microsoft.com/office/powerpoint/2010/main" val="127984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7" name="Content Placeholder 6" descr="Agenda"/>
          <p:cNvGraphicFramePr>
            <a:graphicFrameLocks noGrp="1"/>
          </p:cNvGraphicFramePr>
          <p:nvPr>
            <p:ph type="tbl" sz="quarter" idx="13"/>
            <p:extLst>
              <p:ext uri="{D42A27DB-BD31-4B8C-83A1-F6EECF244321}">
                <p14:modId xmlns:p14="http://schemas.microsoft.com/office/powerpoint/2010/main" val="1426041715"/>
              </p:ext>
            </p:extLst>
          </p:nvPr>
        </p:nvGraphicFramePr>
        <p:xfrm>
          <a:off x="838200" y="1335088"/>
          <a:ext cx="10515600" cy="5029200"/>
        </p:xfrm>
        <a:graphic>
          <a:graphicData uri="http://schemas.openxmlformats.org/drawingml/2006/table">
            <a:tbl>
              <a:tblPr firstRow="1" bandRow="1">
                <a:tableStyleId>{C083E6E3-FA7D-4D7B-A595-EF9225AFEA82}</a:tableStyleId>
              </a:tblPr>
              <a:tblGrid>
                <a:gridCol w="2070463">
                  <a:extLst>
                    <a:ext uri="{9D8B030D-6E8A-4147-A177-3AD203B41FA5}">
                      <a16:colId xmlns:a16="http://schemas.microsoft.com/office/drawing/2014/main" val="20000"/>
                    </a:ext>
                  </a:extLst>
                </a:gridCol>
                <a:gridCol w="8445137">
                  <a:extLst>
                    <a:ext uri="{9D8B030D-6E8A-4147-A177-3AD203B41FA5}">
                      <a16:colId xmlns:a16="http://schemas.microsoft.com/office/drawing/2014/main" val="20001"/>
                    </a:ext>
                  </a:extLst>
                </a:gridCol>
              </a:tblGrid>
              <a:tr h="457200">
                <a:tc>
                  <a:txBody>
                    <a:bodyPr/>
                    <a:lstStyle/>
                    <a:p>
                      <a:pPr algn="ctr"/>
                      <a:r>
                        <a:rPr lang="en-US" sz="1500" dirty="0"/>
                        <a:t>Time</a:t>
                      </a:r>
                    </a:p>
                  </a:txBody>
                  <a:tcPr marL="91439"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500" dirty="0"/>
                        <a:t>Topic</a:t>
                      </a:r>
                    </a:p>
                  </a:txBody>
                  <a:tcPr marL="182880" marR="91439"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457200">
                <a:tc>
                  <a:txBody>
                    <a:bodyPr/>
                    <a:lstStyle/>
                    <a:p>
                      <a:pPr algn="ctr"/>
                      <a:r>
                        <a:rPr lang="en-US" sz="2400" dirty="0"/>
                        <a:t>9:00</a:t>
                      </a:r>
                      <a:r>
                        <a:rPr lang="en-US" sz="2400" baseline="0" dirty="0"/>
                        <a:t>-</a:t>
                      </a:r>
                      <a:r>
                        <a:rPr lang="en-US" sz="2400" dirty="0"/>
                        <a:t>9:10</a:t>
                      </a:r>
                    </a:p>
                  </a:txBody>
                  <a:tcPr marL="91439"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US" sz="2400" dirty="0"/>
                        <a:t>Introductions</a:t>
                      </a:r>
                    </a:p>
                  </a:txBody>
                  <a:tcPr marL="182880" marR="91439" marT="91440" marB="9144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00">
                <a:tc>
                  <a:txBody>
                    <a:bodyPr/>
                    <a:lstStyle/>
                    <a:p>
                      <a:pPr algn="ctr"/>
                      <a:r>
                        <a:rPr lang="en-US" sz="2400" dirty="0"/>
                        <a:t>9:10</a:t>
                      </a:r>
                      <a:r>
                        <a:rPr lang="en-US" sz="2400" baseline="0" dirty="0"/>
                        <a:t>-9:30</a:t>
                      </a:r>
                      <a:endParaRPr lang="en-US" sz="24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Branding your program </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200">
                <a:tc>
                  <a:txBody>
                    <a:bodyPr/>
                    <a:lstStyle/>
                    <a:p>
                      <a:pPr algn="ctr"/>
                      <a:r>
                        <a:rPr lang="en-US" sz="2400" dirty="0"/>
                        <a:t>9:30-10:00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Two</a:t>
                      </a:r>
                      <a:r>
                        <a:rPr lang="en-US" sz="2400" baseline="0" dirty="0"/>
                        <a:t> aspects of program promotion: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Ongoing and Event-specific</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200">
                <a:tc>
                  <a:txBody>
                    <a:bodyPr/>
                    <a:lstStyle/>
                    <a:p>
                      <a:pPr algn="ctr"/>
                      <a:r>
                        <a:rPr lang="en-US" sz="2400" dirty="0"/>
                        <a:t>10:-00-10:15</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Create</a:t>
                      </a:r>
                      <a:r>
                        <a:rPr lang="en-US" sz="2400" baseline="0" dirty="0"/>
                        <a:t> your communication plan</a:t>
                      </a:r>
                      <a:endParaRPr lang="en-US" sz="24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7200">
                <a:tc>
                  <a:txBody>
                    <a:bodyPr/>
                    <a:lstStyle/>
                    <a:p>
                      <a:pPr algn="ctr"/>
                      <a:r>
                        <a:rPr lang="en-US" sz="2400" dirty="0"/>
                        <a:t>10:15-10:30</a:t>
                      </a:r>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Time for questions</a:t>
                      </a:r>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7200">
                <a:tc>
                  <a:txBody>
                    <a:bodyPr/>
                    <a:lstStyle/>
                    <a:p>
                      <a:pPr algn="ctr"/>
                      <a:endParaRPr lang="en-US" sz="20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57200">
                <a:tc>
                  <a:txBody>
                    <a:bodyPr/>
                    <a:lstStyle/>
                    <a:p>
                      <a:pPr algn="ctr"/>
                      <a:endParaRPr lang="en-US" sz="20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7200">
                <a:tc>
                  <a:txBody>
                    <a:bodyPr/>
                    <a:lstStyle/>
                    <a:p>
                      <a:pPr algn="ctr"/>
                      <a:endParaRPr lang="en-US" sz="2000" dirty="0"/>
                    </a:p>
                  </a:txBody>
                  <a:tcPr marL="91439"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182880" marR="91439" marT="91440" marB="9144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12470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Offer “No  or Little Reading” Options</a:t>
            </a:r>
          </a:p>
        </p:txBody>
      </p:sp>
      <p:sp>
        <p:nvSpPr>
          <p:cNvPr id="5" name="Content Placeholder 4"/>
          <p:cNvSpPr>
            <a:spLocks noGrp="1"/>
          </p:cNvSpPr>
          <p:nvPr>
            <p:ph sz="half" idx="1"/>
          </p:nvPr>
        </p:nvSpPr>
        <p:spPr/>
        <p:txBody>
          <a:bodyPr/>
          <a:lstStyle/>
          <a:p>
            <a:pPr marL="457200" indent="0">
              <a:buNone/>
            </a:pPr>
            <a:r>
              <a:rPr lang="en-US" dirty="0"/>
              <a:t>What creative or interactive ways can you promote health to your employees without words?</a:t>
            </a:r>
          </a:p>
        </p:txBody>
      </p:sp>
      <p:sp>
        <p:nvSpPr>
          <p:cNvPr id="2" name="Content Placeholder 1"/>
          <p:cNvSpPr>
            <a:spLocks noGrp="1"/>
          </p:cNvSpPr>
          <p:nvPr>
            <p:ph sz="half" idx="2"/>
          </p:nvPr>
        </p:nvSpPr>
        <p:spPr/>
        <p:txBody>
          <a:bodyPr/>
          <a:lstStyle/>
          <a:p>
            <a:endParaRPr lang="en-US"/>
          </a:p>
        </p:txBody>
      </p:sp>
      <p:pic>
        <p:nvPicPr>
          <p:cNvPr id="7" name="Picture Placeholder 6" descr="Lake at sunset"/>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722" b="2722"/>
          <a:stretch>
            <a:fillRect/>
          </a:stretch>
        </p:blipFill>
        <p:spPr>
          <a:xfrm flipH="1">
            <a:off x="0" y="1219200"/>
            <a:ext cx="12192000" cy="5638800"/>
          </a:xfrm>
        </p:spPr>
      </p:pic>
    </p:spTree>
    <p:extLst>
      <p:ext uri="{BB962C8B-B14F-4D97-AF65-F5344CB8AC3E}">
        <p14:creationId xmlns:p14="http://schemas.microsoft.com/office/powerpoint/2010/main" val="72796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5345" y="1251151"/>
            <a:ext cx="4661388" cy="4661388"/>
          </a:xfrm>
        </p:spPr>
        <p:txBody>
          <a:bodyPr/>
          <a:lstStyle/>
          <a:p>
            <a:r>
              <a:rPr lang="en-US" dirty="0"/>
              <a:t>Promotion</a:t>
            </a:r>
          </a:p>
        </p:txBody>
      </p:sp>
      <p:sp>
        <p:nvSpPr>
          <p:cNvPr id="3" name="Text Placeholder 2"/>
          <p:cNvSpPr>
            <a:spLocks noGrp="1"/>
          </p:cNvSpPr>
          <p:nvPr>
            <p:ph type="body" sz="quarter" idx="14"/>
          </p:nvPr>
        </p:nvSpPr>
        <p:spPr>
          <a:xfrm>
            <a:off x="7776217" y="636301"/>
            <a:ext cx="2426561" cy="2638260"/>
          </a:xfrm>
        </p:spPr>
        <p:txBody>
          <a:bodyPr/>
          <a:lstStyle/>
          <a:p>
            <a:r>
              <a:rPr lang="en-US" dirty="0"/>
              <a:t>Ongoing</a:t>
            </a:r>
          </a:p>
        </p:txBody>
      </p:sp>
      <p:sp>
        <p:nvSpPr>
          <p:cNvPr id="2" name="Text Placeholder 1"/>
          <p:cNvSpPr>
            <a:spLocks noGrp="1"/>
          </p:cNvSpPr>
          <p:nvPr>
            <p:ph type="body" sz="quarter" idx="13"/>
          </p:nvPr>
        </p:nvSpPr>
        <p:spPr>
          <a:xfrm>
            <a:off x="7776218" y="3710182"/>
            <a:ext cx="2637978" cy="2637978"/>
          </a:xfrm>
        </p:spPr>
        <p:txBody>
          <a:bodyPr/>
          <a:lstStyle/>
          <a:p>
            <a:r>
              <a:rPr lang="en-US" dirty="0"/>
              <a:t>Event-specific</a:t>
            </a:r>
          </a:p>
        </p:txBody>
      </p:sp>
      <p:sp>
        <p:nvSpPr>
          <p:cNvPr id="5" name="Content Placeholder 4"/>
          <p:cNvSpPr>
            <a:spLocks noGrp="1"/>
          </p:cNvSpPr>
          <p:nvPr>
            <p:ph idx="4294967295"/>
          </p:nvPr>
        </p:nvSpPr>
        <p:spPr>
          <a:xfrm>
            <a:off x="0" y="2609850"/>
            <a:ext cx="5683250" cy="2857500"/>
          </a:xfrm>
        </p:spPr>
        <p:txBody>
          <a:bodyPr/>
          <a:lstStyle/>
          <a:p>
            <a:pPr marL="457200" indent="0">
              <a:buNone/>
            </a:pPr>
            <a:r>
              <a:rPr lang="en-US" dirty="0"/>
              <a:t>Two Types of Promotion</a:t>
            </a:r>
          </a:p>
        </p:txBody>
      </p:sp>
    </p:spTree>
    <p:extLst>
      <p:ext uri="{BB962C8B-B14F-4D97-AF65-F5344CB8AC3E}">
        <p14:creationId xmlns:p14="http://schemas.microsoft.com/office/powerpoint/2010/main" val="373541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Promotion</a:t>
            </a:r>
          </a:p>
        </p:txBody>
      </p:sp>
      <p:sp>
        <p:nvSpPr>
          <p:cNvPr id="7" name="Content Placeholder 2"/>
          <p:cNvSpPr>
            <a:spLocks noGrp="1"/>
          </p:cNvSpPr>
          <p:nvPr>
            <p:ph idx="1"/>
          </p:nvPr>
        </p:nvSpPr>
        <p:spPr>
          <a:xfrm>
            <a:off x="1264920" y="1631228"/>
            <a:ext cx="4551948" cy="4780541"/>
          </a:xfrm>
        </p:spPr>
        <p:txBody>
          <a:bodyPr>
            <a:normAutofit/>
          </a:bodyPr>
          <a:lstStyle/>
          <a:p>
            <a:pPr marL="0" indent="0">
              <a:buNone/>
            </a:pPr>
            <a:r>
              <a:rPr lang="en-US" u="sng" dirty="0"/>
              <a:t>Ongoing Promotion</a:t>
            </a:r>
          </a:p>
          <a:p>
            <a:r>
              <a:rPr lang="en-US" dirty="0"/>
              <a:t>Sets the tone of the program </a:t>
            </a:r>
          </a:p>
          <a:p>
            <a:r>
              <a:rPr lang="en-US" dirty="0"/>
              <a:t>Creates ongoing visibility</a:t>
            </a:r>
          </a:p>
          <a:p>
            <a:r>
              <a:rPr lang="en-US" dirty="0"/>
              <a:t>Helps create expectations and values around the program.</a:t>
            </a:r>
          </a:p>
          <a:p>
            <a:r>
              <a:rPr lang="en-US" dirty="0"/>
              <a:t>May answer the question “why is wellness here?”</a:t>
            </a:r>
          </a:p>
          <a:p>
            <a:r>
              <a:rPr lang="en-US" dirty="0"/>
              <a:t>Supports a culture of health</a:t>
            </a:r>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TextBox 2"/>
          <p:cNvSpPr txBox="1"/>
          <p:nvPr/>
        </p:nvSpPr>
        <p:spPr>
          <a:xfrm>
            <a:off x="6545179" y="1631228"/>
            <a:ext cx="4808621" cy="3554819"/>
          </a:xfrm>
          <a:prstGeom prst="rect">
            <a:avLst/>
          </a:prstGeom>
          <a:noFill/>
        </p:spPr>
        <p:txBody>
          <a:bodyPr wrap="square" rtlCol="0">
            <a:spAutoFit/>
          </a:bodyPr>
          <a:lstStyle/>
          <a:p>
            <a:r>
              <a:rPr lang="en-US" sz="2500" u="sng" dirty="0"/>
              <a:t>Event-specific</a:t>
            </a:r>
          </a:p>
          <a:p>
            <a:endParaRPr lang="en-US" sz="2500" dirty="0"/>
          </a:p>
          <a:p>
            <a:pPr marL="342900" indent="-342900">
              <a:buFont typeface="Arial" panose="020B0604020202020204" pitchFamily="34" charset="0"/>
              <a:buChar char="•"/>
            </a:pPr>
            <a:r>
              <a:rPr lang="en-US" sz="2500" dirty="0"/>
              <a:t>Highlights a particular program or change</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Time-limited</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a:t>Answers basic questions: who, what, when and where</a:t>
            </a:r>
          </a:p>
        </p:txBody>
      </p:sp>
    </p:spTree>
    <p:extLst>
      <p:ext uri="{BB962C8B-B14F-4D97-AF65-F5344CB8AC3E}">
        <p14:creationId xmlns:p14="http://schemas.microsoft.com/office/powerpoint/2010/main" val="250708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Create your Communications Plan</a:t>
            </a:r>
          </a:p>
        </p:txBody>
      </p:sp>
      <p:pic>
        <p:nvPicPr>
          <p:cNvPr id="10" name="Picture Placeholder 9" descr="Information technology work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22" b="2722"/>
          <a:stretch>
            <a:fillRect/>
          </a:stretch>
        </p:blipFill>
        <p:spPr/>
      </p:pic>
    </p:spTree>
    <p:extLst>
      <p:ext uri="{BB962C8B-B14F-4D97-AF65-F5344CB8AC3E}">
        <p14:creationId xmlns:p14="http://schemas.microsoft.com/office/powerpoint/2010/main" val="384917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0442477"/>
              </p:ext>
            </p:extLst>
          </p:nvPr>
        </p:nvGraphicFramePr>
        <p:xfrm>
          <a:off x="625642" y="1507956"/>
          <a:ext cx="11004883" cy="4848392"/>
        </p:xfrm>
        <a:graphic>
          <a:graphicData uri="http://schemas.openxmlformats.org/drawingml/2006/table">
            <a:tbl>
              <a:tblPr firstRow="1" firstCol="1" bandRow="1">
                <a:tableStyleId>{5C22544A-7EE6-4342-B048-85BDC9FD1C3A}</a:tableStyleId>
              </a:tblPr>
              <a:tblGrid>
                <a:gridCol w="1570291">
                  <a:extLst>
                    <a:ext uri="{9D8B030D-6E8A-4147-A177-3AD203B41FA5}">
                      <a16:colId xmlns:a16="http://schemas.microsoft.com/office/drawing/2014/main" val="3222052371"/>
                    </a:ext>
                  </a:extLst>
                </a:gridCol>
                <a:gridCol w="795851">
                  <a:extLst>
                    <a:ext uri="{9D8B030D-6E8A-4147-A177-3AD203B41FA5}">
                      <a16:colId xmlns:a16="http://schemas.microsoft.com/office/drawing/2014/main" val="1297040465"/>
                    </a:ext>
                  </a:extLst>
                </a:gridCol>
                <a:gridCol w="801356">
                  <a:extLst>
                    <a:ext uri="{9D8B030D-6E8A-4147-A177-3AD203B41FA5}">
                      <a16:colId xmlns:a16="http://schemas.microsoft.com/office/drawing/2014/main" val="97892438"/>
                    </a:ext>
                  </a:extLst>
                </a:gridCol>
                <a:gridCol w="811144">
                  <a:extLst>
                    <a:ext uri="{9D8B030D-6E8A-4147-A177-3AD203B41FA5}">
                      <a16:colId xmlns:a16="http://schemas.microsoft.com/office/drawing/2014/main" val="4230565530"/>
                    </a:ext>
                  </a:extLst>
                </a:gridCol>
                <a:gridCol w="844176">
                  <a:extLst>
                    <a:ext uri="{9D8B030D-6E8A-4147-A177-3AD203B41FA5}">
                      <a16:colId xmlns:a16="http://schemas.microsoft.com/office/drawing/2014/main" val="615957637"/>
                    </a:ext>
                  </a:extLst>
                </a:gridCol>
                <a:gridCol w="821543">
                  <a:extLst>
                    <a:ext uri="{9D8B030D-6E8A-4147-A177-3AD203B41FA5}">
                      <a16:colId xmlns:a16="http://schemas.microsoft.com/office/drawing/2014/main" val="2218735066"/>
                    </a:ext>
                  </a:extLst>
                </a:gridCol>
                <a:gridCol w="845400">
                  <a:extLst>
                    <a:ext uri="{9D8B030D-6E8A-4147-A177-3AD203B41FA5}">
                      <a16:colId xmlns:a16="http://schemas.microsoft.com/office/drawing/2014/main" val="2396608186"/>
                    </a:ext>
                  </a:extLst>
                </a:gridCol>
                <a:gridCol w="817873">
                  <a:extLst>
                    <a:ext uri="{9D8B030D-6E8A-4147-A177-3AD203B41FA5}">
                      <a16:colId xmlns:a16="http://schemas.microsoft.com/office/drawing/2014/main" val="2869527002"/>
                    </a:ext>
                  </a:extLst>
                </a:gridCol>
                <a:gridCol w="812979">
                  <a:extLst>
                    <a:ext uri="{9D8B030D-6E8A-4147-A177-3AD203B41FA5}">
                      <a16:colId xmlns:a16="http://schemas.microsoft.com/office/drawing/2014/main" val="3670576009"/>
                    </a:ext>
                  </a:extLst>
                </a:gridCol>
                <a:gridCol w="838060">
                  <a:extLst>
                    <a:ext uri="{9D8B030D-6E8A-4147-A177-3AD203B41FA5}">
                      <a16:colId xmlns:a16="http://schemas.microsoft.com/office/drawing/2014/main" val="4291769876"/>
                    </a:ext>
                  </a:extLst>
                </a:gridCol>
                <a:gridCol w="682070">
                  <a:extLst>
                    <a:ext uri="{9D8B030D-6E8A-4147-A177-3AD203B41FA5}">
                      <a16:colId xmlns:a16="http://schemas.microsoft.com/office/drawing/2014/main" val="575414970"/>
                    </a:ext>
                  </a:extLst>
                </a:gridCol>
                <a:gridCol w="682070">
                  <a:extLst>
                    <a:ext uri="{9D8B030D-6E8A-4147-A177-3AD203B41FA5}">
                      <a16:colId xmlns:a16="http://schemas.microsoft.com/office/drawing/2014/main" val="1562439226"/>
                    </a:ext>
                  </a:extLst>
                </a:gridCol>
                <a:gridCol w="682070">
                  <a:extLst>
                    <a:ext uri="{9D8B030D-6E8A-4147-A177-3AD203B41FA5}">
                      <a16:colId xmlns:a16="http://schemas.microsoft.com/office/drawing/2014/main" val="3567714299"/>
                    </a:ext>
                  </a:extLst>
                </a:gridCol>
              </a:tblGrid>
              <a:tr h="221504">
                <a:tc>
                  <a:txBody>
                    <a:bodyPr/>
                    <a:lstStyle/>
                    <a:p>
                      <a:pPr marL="0" marR="0">
                        <a:spcBef>
                          <a:spcPts val="0"/>
                        </a:spcBef>
                        <a:spcAft>
                          <a:spcPts val="0"/>
                        </a:spcAft>
                      </a:pPr>
                      <a:r>
                        <a:rPr lang="en-US" sz="1300">
                          <a:effectLst/>
                        </a:rPr>
                        <a:t>Task</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Jan</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Feb</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Mar</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April</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May</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June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July</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Aug</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Sept</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Oct</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Nov</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300">
                          <a:effectLst/>
                        </a:rPr>
                        <a:t>Dec</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2465912899"/>
                  </a:ext>
                </a:extLst>
              </a:tr>
              <a:tr h="345056">
                <a:tc>
                  <a:txBody>
                    <a:bodyPr/>
                    <a:lstStyle/>
                    <a:p>
                      <a:pPr marL="0" marR="0">
                        <a:spcBef>
                          <a:spcPts val="0"/>
                        </a:spcBef>
                        <a:spcAft>
                          <a:spcPts val="0"/>
                        </a:spcAft>
                      </a:pPr>
                      <a:r>
                        <a:rPr lang="en-US" sz="1000">
                          <a:effectLst/>
                        </a:rPr>
                        <a:t>Ongoing Communications</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1969742417"/>
                  </a:ext>
                </a:extLst>
              </a:tr>
              <a:tr h="627375">
                <a:tc>
                  <a:txBody>
                    <a:bodyPr/>
                    <a:lstStyle/>
                    <a:p>
                      <a:pPr marL="0" marR="0">
                        <a:spcBef>
                          <a:spcPts val="0"/>
                        </a:spcBef>
                        <a:spcAft>
                          <a:spcPts val="0"/>
                        </a:spcAft>
                      </a:pPr>
                      <a:r>
                        <a:rPr lang="en-US" sz="700">
                          <a:effectLst/>
                        </a:rPr>
                        <a:t>Example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Article in company newsletter</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Change bulletin board</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Send talking points to mgrs. To include in their staff meeting</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Article in company newsletter</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Change bulletin board</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Change bulletin board</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Send talking points to mgrs. To include in their staff meeting</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Open enrollment wellness info</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Article in company newsletter</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3503992238"/>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837884848"/>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3964524660"/>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1036204896"/>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3553242866"/>
                  </a:ext>
                </a:extLst>
              </a:tr>
              <a:tr h="517585">
                <a:tc>
                  <a:txBody>
                    <a:bodyPr/>
                    <a:lstStyle/>
                    <a:p>
                      <a:pPr marL="0" marR="0">
                        <a:spcBef>
                          <a:spcPts val="0"/>
                        </a:spcBef>
                        <a:spcAft>
                          <a:spcPts val="0"/>
                        </a:spcAft>
                      </a:pPr>
                      <a:r>
                        <a:rPr lang="en-US" sz="1000">
                          <a:effectLst/>
                        </a:rPr>
                        <a:t>Event-Specific Communications</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87005045"/>
                  </a:ext>
                </a:extLst>
              </a:tr>
              <a:tr h="376424">
                <a:tc>
                  <a:txBody>
                    <a:bodyPr/>
                    <a:lstStyle/>
                    <a:p>
                      <a:pPr marL="0" marR="0">
                        <a:spcBef>
                          <a:spcPts val="0"/>
                        </a:spcBef>
                        <a:spcAft>
                          <a:spcPts val="0"/>
                        </a:spcAft>
                      </a:pPr>
                      <a:r>
                        <a:rPr lang="en-US" sz="700">
                          <a:effectLst/>
                        </a:rPr>
                        <a:t> </a:t>
                      </a:r>
                      <a:endParaRPr lang="en-US" sz="900">
                        <a:effectLst/>
                      </a:endParaRPr>
                    </a:p>
                    <a:p>
                      <a:pPr marL="0" marR="0">
                        <a:spcBef>
                          <a:spcPts val="0"/>
                        </a:spcBef>
                        <a:spcAft>
                          <a:spcPts val="0"/>
                        </a:spcAft>
                      </a:pPr>
                      <a:r>
                        <a:rPr lang="en-US" sz="700">
                          <a:effectLst/>
                        </a:rPr>
                        <a:t>Example: Roll out monthly on site farmer’s market</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Intro article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More details</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Reminder of date + recipe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Reminder of date + recipe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Reminder of date + recipe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Reminder of date + recipe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Reminder of date + recipe</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7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2908838708"/>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558192828"/>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361813970"/>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2282594577"/>
                  </a:ext>
                </a:extLst>
              </a:tr>
              <a:tr h="345056">
                <a:tc>
                  <a:txBody>
                    <a:bodyPr/>
                    <a:lstStyle/>
                    <a:p>
                      <a:pPr marL="0" marR="0">
                        <a:spcBef>
                          <a:spcPts val="0"/>
                        </a:spcBef>
                        <a:spcAft>
                          <a:spcPts val="0"/>
                        </a:spcAft>
                      </a:pPr>
                      <a:r>
                        <a:rPr lang="en-US" sz="1000">
                          <a:effectLst/>
                        </a:rPr>
                        <a:t> </a:t>
                      </a:r>
                      <a:endParaRPr lang="en-US" sz="900">
                        <a:effectLst/>
                      </a:endParaRPr>
                    </a:p>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a:effectLst/>
                        </a:rPr>
                        <a:t> </a:t>
                      </a:r>
                      <a:endParaRPr lang="en-US"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tc>
                  <a:txBody>
                    <a:bodyPr/>
                    <a:lstStyle/>
                    <a:p>
                      <a:pPr marL="0" marR="0">
                        <a:spcBef>
                          <a:spcPts val="0"/>
                        </a:spcBef>
                        <a:spcAft>
                          <a:spcPts val="0"/>
                        </a:spcAft>
                      </a:pPr>
                      <a:r>
                        <a:rPr lang="en-US" sz="1000" dirty="0">
                          <a:effectLst/>
                        </a:rPr>
                        <a:t> </a:t>
                      </a:r>
                      <a:endParaRPr lang="en-US"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3129" marR="63129" marT="0" marB="0"/>
                </a:tc>
                <a:extLst>
                  <a:ext uri="{0D108BD9-81ED-4DB2-BD59-A6C34878D82A}">
                    <a16:rowId xmlns:a16="http://schemas.microsoft.com/office/drawing/2014/main" val="2008141623"/>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96595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your Communications Plan</a:t>
            </a:r>
          </a:p>
        </p:txBody>
      </p:sp>
      <p:sp>
        <p:nvSpPr>
          <p:cNvPr id="3" name="Content Placeholder 2"/>
          <p:cNvSpPr>
            <a:spLocks noGrp="1"/>
          </p:cNvSpPr>
          <p:nvPr>
            <p:ph idx="1"/>
          </p:nvPr>
        </p:nvSpPr>
        <p:spPr/>
        <p:txBody>
          <a:bodyPr/>
          <a:lstStyle/>
          <a:p>
            <a:r>
              <a:rPr lang="en-US" dirty="0"/>
              <a:t>What goals can you set for your communications efforts? </a:t>
            </a:r>
          </a:p>
          <a:p>
            <a:pPr lvl="1"/>
            <a:r>
              <a:rPr lang="en-US" dirty="0"/>
              <a:t>Lead time – do employees want to know 2 weeks in advance or more?</a:t>
            </a:r>
          </a:p>
          <a:p>
            <a:pPr lvl="1"/>
            <a:r>
              <a:rPr lang="en-US" dirty="0"/>
              <a:t>Best methods to communicate?</a:t>
            </a:r>
          </a:p>
          <a:p>
            <a:pPr lvl="1"/>
            <a:r>
              <a:rPr lang="en-US" dirty="0"/>
              <a:t>What is worthy of communicating and why? (a policy change vs. a new bike rack?)</a:t>
            </a:r>
          </a:p>
          <a:p>
            <a:r>
              <a:rPr lang="en-US" dirty="0"/>
              <a:t>How will you measure the success of your communication plan after it’s been implemented?</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62947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a:t>Thank you!</a:t>
            </a:r>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a:t>Your Contact Info</a:t>
            </a:r>
          </a:p>
          <a:p>
            <a:r>
              <a:rPr lang="en-US" sz="2200" i="1" dirty="0">
                <a:hlinkClick r:id="rId2"/>
              </a:rPr>
              <a:t>firstname.lastname@email.com</a:t>
            </a:r>
            <a:endParaRPr lang="en-US" sz="2200" i="1" dirty="0"/>
          </a:p>
          <a:p>
            <a:r>
              <a:rPr lang="en-US" sz="2200" dirty="0"/>
              <a:t>555-555-5555</a:t>
            </a:r>
          </a:p>
        </p:txBody>
      </p:sp>
      <p:sp>
        <p:nvSpPr>
          <p:cNvPr id="4" name="Date Placeholder 3"/>
          <p:cNvSpPr>
            <a:spLocks noGrp="1"/>
          </p:cNvSpPr>
          <p:nvPr>
            <p:ph type="dt" sz="half" idx="10"/>
          </p:nvPr>
        </p:nvSpPr>
        <p:spPr/>
        <p:txBody>
          <a:bodyPr/>
          <a:lstStyle/>
          <a:p>
            <a:fld id="{D094F804-653A-41F1-A565-1098D9DEB37A}" type="datetime1">
              <a:rPr lang="en-US" smtClean="0"/>
              <a:t>1/7/2022</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36173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7495" y="1871644"/>
            <a:ext cx="9488245" cy="2219093"/>
          </a:xfrm>
        </p:spPr>
        <p:txBody>
          <a:bodyPr/>
          <a:lstStyle/>
          <a:p>
            <a:r>
              <a:rPr lang="en-US" dirty="0"/>
              <a:t>“How do you communicate events, programs, policies and environmental changes to your employees?”</a:t>
            </a:r>
          </a:p>
        </p:txBody>
      </p:sp>
      <p:sp>
        <p:nvSpPr>
          <p:cNvPr id="4" name="Date Placeholder 3"/>
          <p:cNvSpPr>
            <a:spLocks noGrp="1"/>
          </p:cNvSpPr>
          <p:nvPr>
            <p:ph type="dt" sz="half" idx="11"/>
          </p:nvPr>
        </p:nvSpPr>
        <p:spPr/>
        <p:txBody>
          <a:bodyPr/>
          <a:lstStyle/>
          <a:p>
            <a:fld id="{276FB33B-BCEE-4E25-B97B-A564B0E1024B}"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78321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Communication Plan?</a:t>
            </a:r>
          </a:p>
        </p:txBody>
      </p:sp>
      <p:sp>
        <p:nvSpPr>
          <p:cNvPr id="3" name="Content Placeholder 2"/>
          <p:cNvSpPr>
            <a:spLocks noGrp="1"/>
          </p:cNvSpPr>
          <p:nvPr>
            <p:ph idx="1"/>
          </p:nvPr>
        </p:nvSpPr>
        <p:spPr>
          <a:xfrm>
            <a:off x="1456508" y="1799499"/>
            <a:ext cx="4936958" cy="4351338"/>
          </a:xfrm>
        </p:spPr>
        <p:txBody>
          <a:bodyPr/>
          <a:lstStyle/>
          <a:p>
            <a:r>
              <a:rPr lang="en-US" sz="2800" b="1" dirty="0"/>
              <a:t>Audience</a:t>
            </a:r>
          </a:p>
          <a:p>
            <a:r>
              <a:rPr lang="en-US" sz="2800" b="1" dirty="0"/>
              <a:t>Brand</a:t>
            </a:r>
          </a:p>
          <a:p>
            <a:r>
              <a:rPr lang="en-US" sz="2800" b="1" dirty="0"/>
              <a:t>Tactics</a:t>
            </a:r>
          </a:p>
          <a:p>
            <a:r>
              <a:rPr lang="en-US" sz="2800" b="1" dirty="0"/>
              <a:t>Evaluating Efforts</a:t>
            </a:r>
          </a:p>
          <a:p>
            <a:endParaRPr lang="en-US" sz="2800" b="1" dirty="0"/>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4" descr="Image result for Communication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497" y="1799499"/>
            <a:ext cx="5739753" cy="342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4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Create a Plan</a:t>
            </a:r>
          </a:p>
        </p:txBody>
      </p:sp>
      <p:sp>
        <p:nvSpPr>
          <p:cNvPr id="3" name="Content Placeholder 2"/>
          <p:cNvSpPr>
            <a:spLocks noGrp="1"/>
          </p:cNvSpPr>
          <p:nvPr>
            <p:ph idx="1"/>
          </p:nvPr>
        </p:nvSpPr>
        <p:spPr/>
        <p:txBody>
          <a:bodyPr>
            <a:noAutofit/>
          </a:bodyPr>
          <a:lstStyle/>
          <a:p>
            <a:r>
              <a:rPr lang="en-US" sz="2400" b="1" dirty="0"/>
              <a:t>Helps you consider your overall wellness program goals</a:t>
            </a:r>
          </a:p>
          <a:p>
            <a:pPr lvl="1"/>
            <a:r>
              <a:rPr lang="en-US" sz="2400" dirty="0"/>
              <a:t>May answer “Why participate?” </a:t>
            </a:r>
          </a:p>
          <a:p>
            <a:r>
              <a:rPr lang="en-US" sz="2400" b="1" dirty="0"/>
              <a:t>Provides structure and accountability to program communication</a:t>
            </a:r>
          </a:p>
          <a:p>
            <a:pPr lvl="1"/>
            <a:r>
              <a:rPr lang="en-US" sz="2400" dirty="0"/>
              <a:t>Roadmap to get your message to your employees</a:t>
            </a:r>
          </a:p>
          <a:p>
            <a:r>
              <a:rPr lang="en-US" sz="2400" b="1" dirty="0"/>
              <a:t>Considers how to gain support and buy-in from leadership</a:t>
            </a:r>
          </a:p>
          <a:p>
            <a:pPr lvl="1"/>
            <a:r>
              <a:rPr lang="en-US" sz="2400" dirty="0"/>
              <a:t>Take time to be thoughtful about this important aspect</a:t>
            </a:r>
          </a:p>
          <a:p>
            <a:r>
              <a:rPr lang="en-US" sz="2400" b="1" dirty="0"/>
              <a:t>Allows team to consider which methods will be most effective </a:t>
            </a:r>
          </a:p>
          <a:p>
            <a:pPr lvl="1"/>
            <a:r>
              <a:rPr lang="en-US" sz="2400" dirty="0"/>
              <a:t> Helps keep your wellness team “on track” </a:t>
            </a:r>
          </a:p>
          <a:p>
            <a:endParaRPr lang="en-US" sz="2400"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232575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audience?</a:t>
            </a:r>
          </a:p>
        </p:txBody>
      </p:sp>
      <p:sp>
        <p:nvSpPr>
          <p:cNvPr id="3" name="Content Placeholder 2"/>
          <p:cNvSpPr>
            <a:spLocks noGrp="1"/>
          </p:cNvSpPr>
          <p:nvPr>
            <p:ph idx="1"/>
          </p:nvPr>
        </p:nvSpPr>
        <p:spPr/>
        <p:txBody>
          <a:bodyPr/>
          <a:lstStyle/>
          <a:p>
            <a:r>
              <a:rPr lang="en-US" dirty="0"/>
              <a:t>Think about your employee demographics:</a:t>
            </a:r>
          </a:p>
          <a:p>
            <a:pPr lvl="1"/>
            <a:r>
              <a:rPr lang="en-US" dirty="0"/>
              <a:t>Rural, suburban or urban</a:t>
            </a:r>
          </a:p>
          <a:p>
            <a:pPr lvl="1"/>
            <a:r>
              <a:rPr lang="en-US" dirty="0"/>
              <a:t>Types of jobs – manufacturing, office work, traveling or work remotely</a:t>
            </a:r>
          </a:p>
          <a:p>
            <a:pPr lvl="1"/>
            <a:r>
              <a:rPr lang="en-US" dirty="0"/>
              <a:t>Age</a:t>
            </a:r>
          </a:p>
          <a:p>
            <a:pPr lvl="1"/>
            <a:r>
              <a:rPr lang="en-US" dirty="0"/>
              <a:t>Male/female</a:t>
            </a:r>
          </a:p>
          <a:p>
            <a:pPr lvl="1"/>
            <a:r>
              <a:rPr lang="en-US" dirty="0"/>
              <a:t>Employee values</a:t>
            </a:r>
          </a:p>
          <a:p>
            <a:pPr lvl="1"/>
            <a:r>
              <a:rPr lang="en-US" dirty="0"/>
              <a:t>Cultural or language differences</a:t>
            </a:r>
          </a:p>
          <a:p>
            <a:pPr lvl="1"/>
            <a:r>
              <a:rPr lang="en-US" dirty="0"/>
              <a:t>Multiple shifts or locations to consider</a:t>
            </a:r>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83411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 Example: </a:t>
            </a:r>
            <a:br>
              <a:rPr lang="en-US" dirty="0"/>
            </a:br>
            <a:r>
              <a:rPr lang="en-US" dirty="0"/>
              <a:t>Bus Company</a:t>
            </a:r>
          </a:p>
        </p:txBody>
      </p:sp>
      <p:sp>
        <p:nvSpPr>
          <p:cNvPr id="7" name="Content Placeholder 2"/>
          <p:cNvSpPr>
            <a:spLocks noGrp="1"/>
          </p:cNvSpPr>
          <p:nvPr>
            <p:ph idx="1"/>
          </p:nvPr>
        </p:nvSpPr>
        <p:spPr>
          <a:xfrm>
            <a:off x="5828210" y="1758371"/>
            <a:ext cx="5525589" cy="4780541"/>
          </a:xfrm>
        </p:spPr>
        <p:txBody>
          <a:bodyPr>
            <a:normAutofit lnSpcReduction="10000"/>
          </a:bodyPr>
          <a:lstStyle/>
          <a:p>
            <a:pPr marL="0" indent="0">
              <a:lnSpc>
                <a:spcPct val="90000"/>
              </a:lnSpc>
              <a:buNone/>
            </a:pPr>
            <a:r>
              <a:rPr lang="en-US" altLang="en-US" dirty="0"/>
              <a:t>Factors included:</a:t>
            </a:r>
          </a:p>
          <a:p>
            <a:pPr>
              <a:lnSpc>
                <a:spcPct val="90000"/>
              </a:lnSpc>
            </a:pPr>
            <a:r>
              <a:rPr lang="en-US" altLang="en-US" dirty="0"/>
              <a:t>Create personal contact for employees who work ALL shifts</a:t>
            </a:r>
          </a:p>
          <a:p>
            <a:pPr>
              <a:lnSpc>
                <a:spcPct val="90000"/>
              </a:lnSpc>
            </a:pPr>
            <a:r>
              <a:rPr lang="en-US" altLang="en-US" dirty="0"/>
              <a:t>Topics should appeal to older employee          (average age was 46)</a:t>
            </a:r>
          </a:p>
          <a:p>
            <a:pPr>
              <a:lnSpc>
                <a:spcPct val="90000"/>
              </a:lnSpc>
            </a:pPr>
            <a:r>
              <a:rPr lang="en-US" altLang="en-US" dirty="0"/>
              <a:t>Assume minimal health knowledge:  explain health issues, concerns and why/how to choose healthy options with an unusual work schedule.</a:t>
            </a:r>
          </a:p>
          <a:p>
            <a:pPr>
              <a:lnSpc>
                <a:spcPct val="90000"/>
              </a:lnSpc>
            </a:pPr>
            <a:r>
              <a:rPr lang="en-US" altLang="en-US" dirty="0"/>
              <a:t>Union environment: reinforce that this was a bargained benefit:  “Don’t miss this benefit offered to you!”</a:t>
            </a:r>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
        <p:nvSpPr>
          <p:cNvPr id="3" name="TextBox 2"/>
          <p:cNvSpPr txBox="1"/>
          <p:nvPr/>
        </p:nvSpPr>
        <p:spPr>
          <a:xfrm>
            <a:off x="931818" y="2142309"/>
            <a:ext cx="3587931" cy="2246769"/>
          </a:xfrm>
          <a:prstGeom prst="rect">
            <a:avLst/>
          </a:prstGeom>
          <a:noFill/>
          <a:ln>
            <a:solidFill>
              <a:schemeClr val="accent1"/>
            </a:solidFill>
          </a:ln>
        </p:spPr>
        <p:txBody>
          <a:bodyPr wrap="square" rtlCol="0">
            <a:spAutoFit/>
          </a:bodyPr>
          <a:lstStyle/>
          <a:p>
            <a:r>
              <a:rPr lang="en-US" sz="2800" dirty="0"/>
              <a:t>“What factors would make this program most successful for transit employees?”</a:t>
            </a:r>
          </a:p>
          <a:p>
            <a:r>
              <a:rPr lang="en-US" sz="2800" dirty="0"/>
              <a:t>	</a:t>
            </a:r>
            <a:r>
              <a:rPr lang="en-US" sz="2400" dirty="0"/>
              <a:t>-HR Manager</a:t>
            </a:r>
          </a:p>
        </p:txBody>
      </p:sp>
    </p:spTree>
    <p:extLst>
      <p:ext uri="{BB962C8B-B14F-4D97-AF65-F5344CB8AC3E}">
        <p14:creationId xmlns:p14="http://schemas.microsoft.com/office/powerpoint/2010/main" val="179582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Brand?</a:t>
            </a:r>
          </a:p>
        </p:txBody>
      </p:sp>
      <p:sp>
        <p:nvSpPr>
          <p:cNvPr id="3" name="Content Placeholder 2"/>
          <p:cNvSpPr>
            <a:spLocks noGrp="1"/>
          </p:cNvSpPr>
          <p:nvPr>
            <p:ph idx="1"/>
          </p:nvPr>
        </p:nvSpPr>
        <p:spPr>
          <a:xfrm>
            <a:off x="838200" y="1825625"/>
            <a:ext cx="5318760" cy="4351338"/>
          </a:xfrm>
        </p:spPr>
        <p:txBody>
          <a:bodyPr>
            <a:normAutofit lnSpcReduction="10000"/>
          </a:bodyPr>
          <a:lstStyle/>
          <a:p>
            <a:r>
              <a:rPr lang="en-US" b="1" dirty="0"/>
              <a:t>Who Are You?</a:t>
            </a:r>
            <a:r>
              <a:rPr lang="en-US" dirty="0"/>
              <a:t> </a:t>
            </a:r>
          </a:p>
          <a:p>
            <a:pPr lvl="1"/>
            <a:r>
              <a:rPr lang="en-US" dirty="0"/>
              <a:t>Your brand should be who you are at your very core.</a:t>
            </a:r>
          </a:p>
          <a:p>
            <a:pPr lvl="1"/>
            <a:r>
              <a:rPr lang="en-US" dirty="0"/>
              <a:t>You may already HAVE a brand - is it the brand you want your organization to embrace?</a:t>
            </a:r>
          </a:p>
          <a:p>
            <a:r>
              <a:rPr lang="en-US" b="1" dirty="0"/>
              <a:t>Why should your employees care?</a:t>
            </a:r>
          </a:p>
          <a:p>
            <a:r>
              <a:rPr lang="en-US" b="1" dirty="0"/>
              <a:t>What’s the program’s story?</a:t>
            </a:r>
          </a:p>
          <a:p>
            <a:r>
              <a:rPr lang="en-US" b="1" dirty="0"/>
              <a:t>What values does the program hold?</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
        <p:nvSpPr>
          <p:cNvPr id="7" name="TextBox 6"/>
          <p:cNvSpPr txBox="1"/>
          <p:nvPr/>
        </p:nvSpPr>
        <p:spPr>
          <a:xfrm>
            <a:off x="7402286" y="2455817"/>
            <a:ext cx="3544388" cy="2954655"/>
          </a:xfrm>
          <a:prstGeom prst="rect">
            <a:avLst/>
          </a:prstGeom>
          <a:noFill/>
          <a:ln w="28575">
            <a:solidFill>
              <a:schemeClr val="accent1"/>
            </a:solidFill>
          </a:ln>
        </p:spPr>
        <p:txBody>
          <a:bodyPr wrap="square" rtlCol="0">
            <a:spAutoFit/>
          </a:bodyPr>
          <a:lstStyle/>
          <a:p>
            <a:r>
              <a:rPr lang="en-US" sz="2800" b="1" dirty="0"/>
              <a:t>Branding is a communication strategy that helps you communicate the values and focus of your program.</a:t>
            </a:r>
          </a:p>
          <a:p>
            <a:endParaRPr lang="en-US" dirty="0"/>
          </a:p>
        </p:txBody>
      </p:sp>
    </p:spTree>
    <p:extLst>
      <p:ext uri="{BB962C8B-B14F-4D97-AF65-F5344CB8AC3E}">
        <p14:creationId xmlns:p14="http://schemas.microsoft.com/office/powerpoint/2010/main" val="72475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Branding: Where to Start</a:t>
            </a:r>
          </a:p>
        </p:txBody>
      </p:sp>
      <p:sp>
        <p:nvSpPr>
          <p:cNvPr id="3" name="Content Placeholder 2"/>
          <p:cNvSpPr>
            <a:spLocks noGrp="1"/>
          </p:cNvSpPr>
          <p:nvPr>
            <p:ph idx="1"/>
          </p:nvPr>
        </p:nvSpPr>
        <p:spPr/>
        <p:txBody>
          <a:bodyPr>
            <a:noAutofit/>
          </a:bodyPr>
          <a:lstStyle/>
          <a:p>
            <a:r>
              <a:rPr lang="en-US" sz="2400" b="1" dirty="0"/>
              <a:t>Agree on what the brand is and what you WANT it to be</a:t>
            </a:r>
          </a:p>
          <a:p>
            <a:pPr lvl="1"/>
            <a:r>
              <a:rPr lang="en-US" sz="1800" dirty="0"/>
              <a:t>Program name - differentiate wellness initiatives from other office communications/programs</a:t>
            </a:r>
          </a:p>
          <a:p>
            <a:r>
              <a:rPr lang="en-US" sz="2400" b="1" dirty="0"/>
              <a:t>Consistent, clear messaging</a:t>
            </a:r>
          </a:p>
          <a:p>
            <a:pPr lvl="1"/>
            <a:r>
              <a:rPr lang="en-US" sz="1800" dirty="0"/>
              <a:t>Tag lines</a:t>
            </a:r>
          </a:p>
          <a:p>
            <a:pPr lvl="1"/>
            <a:r>
              <a:rPr lang="en-US" sz="1800" dirty="0"/>
              <a:t>Key messages</a:t>
            </a:r>
          </a:p>
          <a:p>
            <a:pPr lvl="1"/>
            <a:r>
              <a:rPr lang="en-US" sz="1800" dirty="0"/>
              <a:t>Elevator pitch</a:t>
            </a:r>
          </a:p>
          <a:p>
            <a:r>
              <a:rPr lang="en-US" sz="2400" b="1" dirty="0"/>
              <a:t>Images</a:t>
            </a:r>
          </a:p>
          <a:p>
            <a:pPr lvl="1"/>
            <a:r>
              <a:rPr lang="en-US" sz="1800" dirty="0"/>
              <a:t>Logo</a:t>
            </a:r>
          </a:p>
          <a:p>
            <a:pPr lvl="1"/>
            <a:r>
              <a:rPr lang="en-US" sz="1800" dirty="0"/>
              <a:t>Consistent look</a:t>
            </a:r>
          </a:p>
          <a:p>
            <a:endParaRPr lang="en-US" sz="2400" dirty="0"/>
          </a:p>
        </p:txBody>
      </p:sp>
      <p:sp>
        <p:nvSpPr>
          <p:cNvPr id="4" name="Date Placeholder 3"/>
          <p:cNvSpPr>
            <a:spLocks noGrp="1"/>
          </p:cNvSpPr>
          <p:nvPr>
            <p:ph type="dt" sz="half" idx="10"/>
          </p:nvPr>
        </p:nvSpPr>
        <p:spPr/>
        <p:txBody>
          <a:bodyPr/>
          <a:lstStyle/>
          <a:p>
            <a:fld id="{824D5D47-1752-4D84-8BFB-C2F71A34C932}" type="datetime1">
              <a:rPr lang="en-US" smtClean="0"/>
              <a:t>1/7/2022</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07271766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Props1.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2.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4.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a340cd5a-8d85-4c94-8b3b-dcb04460a05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MDH PowerPoint</Template>
  <TotalTime>768</TotalTime>
  <Words>3608</Words>
  <Application>Microsoft Office PowerPoint</Application>
  <PresentationFormat>Widescreen</PresentationFormat>
  <Paragraphs>554</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NeueHaasGroteskText Std</vt:lpstr>
      <vt:lpstr>Tahoma</vt:lpstr>
      <vt:lpstr>MN.IT</vt:lpstr>
      <vt:lpstr>Creating a Strong Communications Plan</vt:lpstr>
      <vt:lpstr>Agenda</vt:lpstr>
      <vt:lpstr>“How do you communicate events, programs, policies and environmental changes to your employees?”</vt:lpstr>
      <vt:lpstr>What’s in a Communication Plan?</vt:lpstr>
      <vt:lpstr>Why Create a Plan</vt:lpstr>
      <vt:lpstr>Who is your audience?</vt:lpstr>
      <vt:lpstr>Audience Example:  Bus Company</vt:lpstr>
      <vt:lpstr>What is YOUR Brand?</vt:lpstr>
      <vt:lpstr>Branding: Where to Start</vt:lpstr>
      <vt:lpstr>Branding: Positioning Your Program</vt:lpstr>
      <vt:lpstr>Positioning Your Program, cont.</vt:lpstr>
      <vt:lpstr>Example of Tone:  Statewide Program for State Employees</vt:lpstr>
      <vt:lpstr>Example:  Bill’s Bank</vt:lpstr>
      <vt:lpstr>The Power of Logos</vt:lpstr>
      <vt:lpstr>What’s in a Logo?</vt:lpstr>
      <vt:lpstr>Review your Logo, Brand and Tone</vt:lpstr>
      <vt:lpstr>Tactics</vt:lpstr>
      <vt:lpstr> Places to Communicate  </vt:lpstr>
      <vt:lpstr> Places to Communicate, cont.  </vt:lpstr>
      <vt:lpstr>Offer “No  or Little Reading” Options</vt:lpstr>
      <vt:lpstr>Promotion</vt:lpstr>
      <vt:lpstr>Two Types of Promotion</vt:lpstr>
      <vt:lpstr>Create your Communications Plan</vt:lpstr>
      <vt:lpstr>Communications Plan</vt:lpstr>
      <vt:lpstr>Evaluate your Communications Plan</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Program Visible with Strong Promotion</dc:title>
  <dc:subject>PowerPoint Template</dc:subject>
  <dc:creator>Haugen, Kris (MDH)</dc:creator>
  <cp:keywords>PowerPoint, Template</cp:keywords>
  <dc:description>Version 1.1, Released 8-2016</dc:description>
  <cp:lastModifiedBy>Shasky, Pa H</cp:lastModifiedBy>
  <cp:revision>55</cp:revision>
  <dcterms:created xsi:type="dcterms:W3CDTF">2017-08-05T15:44:54Z</dcterms:created>
  <dcterms:modified xsi:type="dcterms:W3CDTF">2022-01-07T17:26:56Z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